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65" r:id="rId5"/>
    <p:sldId id="263" r:id="rId6"/>
    <p:sldId id="266" r:id="rId7"/>
    <p:sldId id="262" r:id="rId8"/>
    <p:sldId id="264" r:id="rId9"/>
    <p:sldId id="260" r:id="rId10"/>
    <p:sldId id="267" r:id="rId11"/>
    <p:sldId id="261" r:id="rId12"/>
    <p:sldId id="258" r:id="rId13"/>
    <p:sldId id="268" r:id="rId14"/>
    <p:sldId id="276" r:id="rId15"/>
    <p:sldId id="269" r:id="rId16"/>
    <p:sldId id="270" r:id="rId17"/>
    <p:sldId id="277" r:id="rId18"/>
    <p:sldId id="271" r:id="rId19"/>
    <p:sldId id="272" r:id="rId20"/>
    <p:sldId id="274" r:id="rId21"/>
    <p:sldId id="275" r:id="rId22"/>
    <p:sldId id="273" r:id="rId23"/>
    <p:sldId id="280" r:id="rId24"/>
    <p:sldId id="286" r:id="rId25"/>
    <p:sldId id="281" r:id="rId26"/>
    <p:sldId id="279" r:id="rId27"/>
    <p:sldId id="282" r:id="rId28"/>
    <p:sldId id="283" r:id="rId29"/>
    <p:sldId id="284" r:id="rId30"/>
    <p:sldId id="285" r:id="rId31"/>
    <p:sldId id="287" r:id="rId32"/>
    <p:sldId id="278"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86" d="100"/>
          <a:sy n="86" d="100"/>
        </p:scale>
        <p:origin x="7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3/10/2021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mayoclinic.org/diseases-conditions/hepatitis-b/symptoms-causes/syc-20366802" TargetMode="External"/><Relationship Id="rId2" Type="http://schemas.openxmlformats.org/officeDocument/2006/relationships/hyperlink" Target="https://www.cdc.gov/hepatitis/hcv/index.htm" TargetMode="External"/><Relationship Id="rId1" Type="http://schemas.openxmlformats.org/officeDocument/2006/relationships/slideLayout" Target="../slideLayouts/slideLayout2.xml"/><Relationship Id="rId4" Type="http://schemas.openxmlformats.org/officeDocument/2006/relationships/hyperlink" Target="https://www.mayoclinic.org/diseases-conditions/hepatitis-c/expert-answers/hepatitis-c-vaccine/faq-20110002" TargetMode="External"/></Relationships>
</file>

<file path=ppt/slides/_rels/slide33.xml.rels><?xml version="1.0" encoding="UTF-8" standalone="yes"?>
<Relationships xmlns="http://schemas.openxmlformats.org/package/2006/relationships"><Relationship Id="rId2" Type="http://schemas.openxmlformats.org/officeDocument/2006/relationships/hyperlink" Target="https://www.medicalnewstoday.com/articles/145869#hepatitis-b"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3966A-8A07-4F57-8A15-4E28A3DA2871}"/>
              </a:ext>
            </a:extLst>
          </p:cNvPr>
          <p:cNvSpPr>
            <a:spLocks noGrp="1"/>
          </p:cNvSpPr>
          <p:nvPr>
            <p:ph type="ctrTitle"/>
          </p:nvPr>
        </p:nvSpPr>
        <p:spPr/>
        <p:txBody>
          <a:bodyPr/>
          <a:lstStyle/>
          <a:p>
            <a:pPr algn="ctr"/>
            <a:r>
              <a:rPr lang="en-US" dirty="0"/>
              <a:t>Viral hepatitis and Hepatitis C</a:t>
            </a:r>
            <a:endParaRPr lang="en-KE" dirty="0"/>
          </a:p>
        </p:txBody>
      </p:sp>
      <p:sp>
        <p:nvSpPr>
          <p:cNvPr id="3" name="Subtitle 2">
            <a:extLst>
              <a:ext uri="{FF2B5EF4-FFF2-40B4-BE49-F238E27FC236}">
                <a16:creationId xmlns:a16="http://schemas.microsoft.com/office/drawing/2014/main" id="{507F4D9B-9C27-4B03-BBE4-954AD17E0ADA}"/>
              </a:ext>
            </a:extLst>
          </p:cNvPr>
          <p:cNvSpPr>
            <a:spLocks noGrp="1"/>
          </p:cNvSpPr>
          <p:nvPr>
            <p:ph type="subTitle" idx="1"/>
          </p:nvPr>
        </p:nvSpPr>
        <p:spPr/>
        <p:txBody>
          <a:bodyPr/>
          <a:lstStyle/>
          <a:p>
            <a:pPr algn="ctr"/>
            <a:r>
              <a:rPr lang="en-US" dirty="0"/>
              <a:t>Name of student</a:t>
            </a:r>
          </a:p>
          <a:p>
            <a:pPr algn="ctr"/>
            <a:r>
              <a:rPr lang="en-US" dirty="0"/>
              <a:t>Date</a:t>
            </a:r>
            <a:endParaRPr lang="en-KE" dirty="0"/>
          </a:p>
        </p:txBody>
      </p:sp>
    </p:spTree>
    <p:extLst>
      <p:ext uri="{BB962C8B-B14F-4D97-AF65-F5344CB8AC3E}">
        <p14:creationId xmlns:p14="http://schemas.microsoft.com/office/powerpoint/2010/main" val="2980698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27F4D-3871-4110-9E53-B174AABB50C8}"/>
              </a:ext>
            </a:extLst>
          </p:cNvPr>
          <p:cNvSpPr>
            <a:spLocks noGrp="1"/>
          </p:cNvSpPr>
          <p:nvPr>
            <p:ph type="title"/>
          </p:nvPr>
        </p:nvSpPr>
        <p:spPr>
          <a:xfrm>
            <a:off x="677334" y="609600"/>
            <a:ext cx="8596668" cy="817756"/>
          </a:xfrm>
        </p:spPr>
        <p:txBody>
          <a:bodyPr/>
          <a:lstStyle/>
          <a:p>
            <a:r>
              <a:rPr lang="en-US" dirty="0"/>
              <a:t>Causes of Hepatitis B</a:t>
            </a:r>
            <a:endParaRPr lang="en-KE" dirty="0"/>
          </a:p>
        </p:txBody>
      </p:sp>
      <p:sp>
        <p:nvSpPr>
          <p:cNvPr id="3" name="Content Placeholder 2">
            <a:extLst>
              <a:ext uri="{FF2B5EF4-FFF2-40B4-BE49-F238E27FC236}">
                <a16:creationId xmlns:a16="http://schemas.microsoft.com/office/drawing/2014/main" id="{40D514DA-9C85-49C4-B1FB-9E4EAD85EADD}"/>
              </a:ext>
            </a:extLst>
          </p:cNvPr>
          <p:cNvSpPr>
            <a:spLocks noGrp="1"/>
          </p:cNvSpPr>
          <p:nvPr>
            <p:ph idx="1"/>
          </p:nvPr>
        </p:nvSpPr>
        <p:spPr>
          <a:xfrm>
            <a:off x="677334" y="1572323"/>
            <a:ext cx="8344003" cy="5285678"/>
          </a:xfrm>
        </p:spPr>
        <p:txBody>
          <a:bodyPr>
            <a:normAutofit/>
          </a:bodyPr>
          <a:lstStyle/>
          <a:p>
            <a:endParaRPr lang="en-US" dirty="0"/>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virus that causes Hepatitis B is called HBV which is transmitted through the body fluids such as semen and blood. Sneezing and coughing do not cause the spreading of the disease. There are common ways that can bring the transmission of the disease. </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Sharing of medical equipment such as needles, syringes with an infected person. The sharing puts one at a risk of contracting the disease. </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Sexual contact. The disease can easily be transmitted through the sexual contact through unprotected sex. The fluids involved in sexual activities such as blood, saliva, semen, vaginal secretions can transmit disease from an infected person to a healthy person. </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During birth from mother to child. The mother who are the carriers of the disease can pass the virus to the child through the process of birth. </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Accidental use of piercing objects. </a:t>
            </a:r>
          </a:p>
          <a:p>
            <a:pPr>
              <a:spcBef>
                <a:spcPts val="0"/>
              </a:spcBef>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use of piercing object that has been used by an infected person can easily transmit the diseases since the point of contact is the body fluid involved.</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2095952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77744E-82EB-4650-A219-786984AACDCC}"/>
              </a:ext>
            </a:extLst>
          </p:cNvPr>
          <p:cNvSpPr>
            <a:spLocks noGrp="1"/>
          </p:cNvSpPr>
          <p:nvPr>
            <p:ph type="title"/>
          </p:nvPr>
        </p:nvSpPr>
        <p:spPr/>
        <p:txBody>
          <a:bodyPr/>
          <a:lstStyle/>
          <a:p>
            <a:r>
              <a:rPr lang="en-US" dirty="0"/>
              <a:t>Acute and Chronic Conditions</a:t>
            </a:r>
            <a:endParaRPr lang="en-KE" dirty="0"/>
          </a:p>
        </p:txBody>
      </p:sp>
      <p:sp>
        <p:nvSpPr>
          <p:cNvPr id="6" name="Content Placeholder 5">
            <a:extLst>
              <a:ext uri="{FF2B5EF4-FFF2-40B4-BE49-F238E27FC236}">
                <a16:creationId xmlns:a16="http://schemas.microsoft.com/office/drawing/2014/main" id="{4E80D4A3-947E-47A4-A77F-937F863D868C}"/>
              </a:ext>
            </a:extLst>
          </p:cNvPr>
          <p:cNvSpPr>
            <a:spLocks noGrp="1"/>
          </p:cNvSpPr>
          <p:nvPr>
            <p:ph idx="1"/>
          </p:nvPr>
        </p:nvSpPr>
        <p:spPr>
          <a:xfrm>
            <a:off x="468351" y="2160589"/>
            <a:ext cx="8805651" cy="4697411"/>
          </a:xfrm>
        </p:spPr>
        <p:txBody>
          <a:bodyPr>
            <a:normAutofit fontScale="92500"/>
          </a:bodyPr>
          <a:lstStyle/>
          <a:p>
            <a:pPr>
              <a:spcBef>
                <a:spcPts val="0"/>
              </a:spcBef>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disease may either be short lived or long lasting.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Acute Hepatitis B</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 disease at acute state do not last long but at approximately six months. The immune system can clear the short-lived condition within several months. The many adults who have the disease have it in acute condition but the condition can transform to be chronic.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Chronic hepatitis B</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 disease at this condition lasts longer more than six months. The condition persists due to poor immunity in the patient’s body. </a:t>
            </a:r>
          </a:p>
          <a:p>
            <a:pPr>
              <a:spcBef>
                <a:spcPts val="0"/>
              </a:spcBef>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condition may last to lifetime and as well cause other illnesses such as liver cancer or cirrhosis. The children at the age of 5 and below can develop chronic condition since their immunity is not strong enough to fight the antibodies. </a:t>
            </a:r>
          </a:p>
          <a:p>
            <a:pPr>
              <a:spcBef>
                <a:spcPts val="0"/>
              </a:spcBef>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condition may also go for long without detection.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443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8B2B80-2234-44CA-8D29-3D149952F6D0}"/>
              </a:ext>
            </a:extLst>
          </p:cNvPr>
          <p:cNvSpPr>
            <a:spLocks noGrp="1"/>
          </p:cNvSpPr>
          <p:nvPr>
            <p:ph type="title"/>
          </p:nvPr>
        </p:nvSpPr>
        <p:spPr/>
        <p:txBody>
          <a:bodyPr>
            <a:normAutofit/>
          </a:bodyPr>
          <a:lstStyle/>
          <a:p>
            <a:r>
              <a:rPr lang="en-US" dirty="0"/>
              <a:t>Acute and Chronic Viral Hepatitis</a:t>
            </a:r>
            <a:endParaRPr lang="en-KE" dirty="0"/>
          </a:p>
        </p:txBody>
      </p:sp>
      <p:pic>
        <p:nvPicPr>
          <p:cNvPr id="8" name="Picture Placeholder 7">
            <a:extLst>
              <a:ext uri="{FF2B5EF4-FFF2-40B4-BE49-F238E27FC236}">
                <a16:creationId xmlns:a16="http://schemas.microsoft.com/office/drawing/2014/main" id="{8F35FCBB-5986-4F3C-BEA9-99EA3E119F49}"/>
              </a:ext>
            </a:extLst>
          </p:cNvPr>
          <p:cNvPicPr>
            <a:picLocks noGrp="1" noChangeAspect="1"/>
          </p:cNvPicPr>
          <p:nvPr>
            <p:ph type="pic" idx="1"/>
          </p:nvPr>
        </p:nvPicPr>
        <p:blipFill>
          <a:blip r:embed="rId2"/>
          <a:srcRect t="10065" b="10065"/>
          <a:stretch>
            <a:fillRect/>
          </a:stretch>
        </p:blipFill>
        <p:spPr>
          <a:xfrm>
            <a:off x="677333" y="671513"/>
            <a:ext cx="8596668" cy="3845718"/>
          </a:xfrm>
        </p:spPr>
      </p:pic>
      <p:sp>
        <p:nvSpPr>
          <p:cNvPr id="6" name="Text Placeholder 5">
            <a:extLst>
              <a:ext uri="{FF2B5EF4-FFF2-40B4-BE49-F238E27FC236}">
                <a16:creationId xmlns:a16="http://schemas.microsoft.com/office/drawing/2014/main" id="{AA7627E6-6BA5-4A9B-9034-F8325B2BA4E3}"/>
              </a:ext>
            </a:extLst>
          </p:cNvPr>
          <p:cNvSpPr>
            <a:spLocks noGrp="1"/>
          </p:cNvSpPr>
          <p:nvPr>
            <p:ph type="body" sz="half" idx="2"/>
          </p:nvPr>
        </p:nvSpPr>
        <p:spPr>
          <a:xfrm>
            <a:off x="677334" y="5367337"/>
            <a:ext cx="8596667" cy="819149"/>
          </a:xfrm>
        </p:spPr>
        <p:txBody>
          <a:bodyPr>
            <a:noAutofit/>
          </a:bodyPr>
          <a:lstStyle/>
          <a:p>
            <a:pPr algn="ctr"/>
            <a:r>
              <a:rPr lang="en-US" sz="2400" dirty="0"/>
              <a:t>Diagrammatic description of acute and chronic Viral hepatitis</a:t>
            </a:r>
            <a:endParaRPr lang="en-KE" sz="2400" dirty="0"/>
          </a:p>
        </p:txBody>
      </p:sp>
    </p:spTree>
    <p:extLst>
      <p:ext uri="{BB962C8B-B14F-4D97-AF65-F5344CB8AC3E}">
        <p14:creationId xmlns:p14="http://schemas.microsoft.com/office/powerpoint/2010/main" val="3051621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EAD5A-073B-433A-A988-346257DEAB28}"/>
              </a:ext>
            </a:extLst>
          </p:cNvPr>
          <p:cNvSpPr>
            <a:spLocks noGrp="1"/>
          </p:cNvSpPr>
          <p:nvPr>
            <p:ph type="title"/>
          </p:nvPr>
        </p:nvSpPr>
        <p:spPr/>
        <p:txBody>
          <a:bodyPr>
            <a:normAutofit/>
          </a:bodyPr>
          <a:lstStyle/>
          <a:p>
            <a:pPr algn="ctr"/>
            <a:r>
              <a:rPr lang="en-US" dirty="0">
                <a:effectLst/>
                <a:latin typeface="Calibri" panose="020F0502020204030204" pitchFamily="34" charset="0"/>
                <a:ea typeface="Calibri" panose="020F0502020204030204" pitchFamily="34" charset="0"/>
                <a:cs typeface="Times New Roman" panose="02020603050405020304" pitchFamily="18" charset="0"/>
              </a:rPr>
              <a:t>Major Complications from Hepatitis B</a:t>
            </a:r>
            <a:br>
              <a:rPr lang="en-KE" dirty="0">
                <a:effectLst/>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81CA568F-C49C-458A-827B-FCB5E2D091A3}"/>
              </a:ext>
            </a:extLst>
          </p:cNvPr>
          <p:cNvSpPr>
            <a:spLocks noGrp="1"/>
          </p:cNvSpPr>
          <p:nvPr>
            <p:ph idx="1"/>
          </p:nvPr>
        </p:nvSpPr>
        <p:spPr>
          <a:xfrm>
            <a:off x="446050" y="2160589"/>
            <a:ext cx="8596668" cy="4697411"/>
          </a:xfrm>
        </p:spPr>
        <p:txBody>
          <a:bodyPr>
            <a:normAutofit lnSpcReduction="10000"/>
          </a:bodyPr>
          <a:lstStyle/>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Serious complications can result from having Hepatitis B. </a:t>
            </a:r>
          </a:p>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Liver Cirrhosis: The scarring of the liver is among the major effects that may arise from long term effects of hepatitis. The inflammation may lead to total impairing of the liver causing it to stop functioning.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Liver cancer infection. Long term effects of Hepatitis can bring about increased chances of contracting liver cancer.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Liver Failure: Acute liver failure comes as a result of shutdown of vital functions of the liver. The only solution is a transplant for life sustenance.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Kidney diseases. The disease can also cause complications to kidney</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Blood vessels inflammation. Since Hepatitis is about inflammation, the disease can also bring about inflammation of various blood cells.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5390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502F5D-B226-4F0F-83B5-D944C5281937}"/>
              </a:ext>
            </a:extLst>
          </p:cNvPr>
          <p:cNvSpPr>
            <a:spLocks noGrp="1"/>
          </p:cNvSpPr>
          <p:nvPr>
            <p:ph type="title"/>
          </p:nvPr>
        </p:nvSpPr>
        <p:spPr/>
        <p:txBody>
          <a:bodyPr/>
          <a:lstStyle/>
          <a:p>
            <a:pPr algn="ctr"/>
            <a:r>
              <a:rPr lang="en-US" dirty="0"/>
              <a:t>Liver Cirrhosis</a:t>
            </a:r>
            <a:endParaRPr lang="en-KE" dirty="0"/>
          </a:p>
        </p:txBody>
      </p:sp>
      <p:pic>
        <p:nvPicPr>
          <p:cNvPr id="8" name="Picture Placeholder 7">
            <a:extLst>
              <a:ext uri="{FF2B5EF4-FFF2-40B4-BE49-F238E27FC236}">
                <a16:creationId xmlns:a16="http://schemas.microsoft.com/office/drawing/2014/main" id="{B514D056-26CB-474F-B037-47888E05713E}"/>
              </a:ext>
            </a:extLst>
          </p:cNvPr>
          <p:cNvPicPr>
            <a:picLocks noGrp="1" noChangeAspect="1"/>
          </p:cNvPicPr>
          <p:nvPr>
            <p:ph type="pic" idx="1"/>
          </p:nvPr>
        </p:nvPicPr>
        <p:blipFill>
          <a:blip r:embed="rId2"/>
          <a:srcRect t="21198" b="21198"/>
          <a:stretch>
            <a:fillRect/>
          </a:stretch>
        </p:blipFill>
        <p:spPr/>
      </p:pic>
      <p:sp>
        <p:nvSpPr>
          <p:cNvPr id="6" name="Text Placeholder 5">
            <a:extLst>
              <a:ext uri="{FF2B5EF4-FFF2-40B4-BE49-F238E27FC236}">
                <a16:creationId xmlns:a16="http://schemas.microsoft.com/office/drawing/2014/main" id="{81CD18AA-A74C-4D79-BF5E-7E4E4EADF335}"/>
              </a:ext>
            </a:extLst>
          </p:cNvPr>
          <p:cNvSpPr>
            <a:spLocks noGrp="1"/>
          </p:cNvSpPr>
          <p:nvPr>
            <p:ph type="body" sz="half" idx="2"/>
          </p:nvPr>
        </p:nvSpPr>
        <p:spPr/>
        <p:txBody>
          <a:bodyPr>
            <a:normAutofit/>
          </a:bodyPr>
          <a:lstStyle/>
          <a:p>
            <a:r>
              <a:rPr lang="en-US" sz="2000" dirty="0"/>
              <a:t>This is among the major complications from Hepatitis B</a:t>
            </a:r>
            <a:endParaRPr lang="en-KE" sz="2000" dirty="0"/>
          </a:p>
        </p:txBody>
      </p:sp>
    </p:spTree>
    <p:extLst>
      <p:ext uri="{BB962C8B-B14F-4D97-AF65-F5344CB8AC3E}">
        <p14:creationId xmlns:p14="http://schemas.microsoft.com/office/powerpoint/2010/main" val="4167748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12AF-9428-4373-A2CD-3781CF353947}"/>
              </a:ext>
            </a:extLst>
          </p:cNvPr>
          <p:cNvSpPr>
            <a:spLocks noGrp="1"/>
          </p:cNvSpPr>
          <p:nvPr>
            <p:ph type="title"/>
          </p:nvPr>
        </p:nvSpPr>
        <p:spPr/>
        <p:txBody>
          <a:bodyPr/>
          <a:lstStyle/>
          <a:p>
            <a:pPr algn="ctr"/>
            <a:r>
              <a:rPr lang="en-US" dirty="0"/>
              <a:t>Vaccination of Hepatitis B</a:t>
            </a:r>
            <a:endParaRPr lang="en-KE" dirty="0"/>
          </a:p>
        </p:txBody>
      </p:sp>
      <p:sp>
        <p:nvSpPr>
          <p:cNvPr id="3" name="Content Placeholder 2">
            <a:extLst>
              <a:ext uri="{FF2B5EF4-FFF2-40B4-BE49-F238E27FC236}">
                <a16:creationId xmlns:a16="http://schemas.microsoft.com/office/drawing/2014/main" id="{E882AEEE-3FBB-4DD5-8BB7-8EB868E674CE}"/>
              </a:ext>
            </a:extLst>
          </p:cNvPr>
          <p:cNvSpPr>
            <a:spLocks noGrp="1"/>
          </p:cNvSpPr>
          <p:nvPr>
            <p:ph idx="1"/>
          </p:nvPr>
        </p:nvSpPr>
        <p:spPr>
          <a:xfrm>
            <a:off x="457200" y="2160589"/>
            <a:ext cx="8816802" cy="4697411"/>
          </a:xfrm>
        </p:spPr>
        <p:txBody>
          <a:bodyPr>
            <a:normAutofit fontScale="77500" lnSpcReduction="20000"/>
          </a:bodyPr>
          <a:lstStyle/>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The vaccination against Hepatitis B is given as injection in three or four times. The vaccination is administered within a period of six months. </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The vaccine is only recommended for:</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Newborn children </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Children not vaccinated at the stage of birth</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Caregiver of Hepatitis B patients</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Healthcare workers</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Those with STIs including HIV</a:t>
            </a:r>
            <a:endParaRPr lang="en-KE"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315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2652A-A7A9-4CD1-A56A-680035A7C6F7}"/>
              </a:ext>
            </a:extLst>
          </p:cNvPr>
          <p:cNvSpPr>
            <a:spLocks noGrp="1"/>
          </p:cNvSpPr>
          <p:nvPr>
            <p:ph type="title"/>
          </p:nvPr>
        </p:nvSpPr>
        <p:spPr/>
        <p:txBody>
          <a:bodyPr/>
          <a:lstStyle/>
          <a:p>
            <a:pPr algn="ctr"/>
            <a:r>
              <a:rPr lang="en-US" dirty="0"/>
              <a:t>Vaccination</a:t>
            </a:r>
            <a:endParaRPr lang="en-KE" dirty="0"/>
          </a:p>
        </p:txBody>
      </p:sp>
      <p:sp>
        <p:nvSpPr>
          <p:cNvPr id="3" name="Content Placeholder 2">
            <a:extLst>
              <a:ext uri="{FF2B5EF4-FFF2-40B4-BE49-F238E27FC236}">
                <a16:creationId xmlns:a16="http://schemas.microsoft.com/office/drawing/2014/main" id="{B306F1CA-F5ED-4EC3-92EA-3E073AF4CF17}"/>
              </a:ext>
            </a:extLst>
          </p:cNvPr>
          <p:cNvSpPr>
            <a:spLocks noGrp="1"/>
          </p:cNvSpPr>
          <p:nvPr>
            <p:ph idx="1"/>
          </p:nvPr>
        </p:nvSpPr>
        <p:spPr>
          <a:xfrm>
            <a:off x="457200" y="2160589"/>
            <a:ext cx="8816802" cy="4697411"/>
          </a:xfrm>
        </p:spPr>
        <p:txBody>
          <a:bodyPr/>
          <a:lstStyle/>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Men who sleep with other men for sexual satisfaction</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Those suffering from chronic liver diseases</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Multiple Sexual partners</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Drug users who share equipment such as syringes</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Travelers who might be accessing areas with high rates of Hepatitis B</a:t>
            </a:r>
          </a:p>
          <a:p>
            <a:pPr>
              <a:lnSpc>
                <a:spcPct val="107000"/>
              </a:lnSpc>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People with sexual partners with Hepatitis B.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1151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948A1F-E193-4908-8412-50A46D3CAC07}"/>
              </a:ext>
            </a:extLst>
          </p:cNvPr>
          <p:cNvSpPr>
            <a:spLocks noGrp="1"/>
          </p:cNvSpPr>
          <p:nvPr>
            <p:ph type="title"/>
          </p:nvPr>
        </p:nvSpPr>
        <p:spPr/>
        <p:txBody>
          <a:bodyPr/>
          <a:lstStyle/>
          <a:p>
            <a:pPr algn="ctr"/>
            <a:r>
              <a:rPr lang="en-US" dirty="0"/>
              <a:t>HBV Vaccine</a:t>
            </a:r>
            <a:endParaRPr lang="en-KE" dirty="0"/>
          </a:p>
        </p:txBody>
      </p:sp>
      <p:pic>
        <p:nvPicPr>
          <p:cNvPr id="8" name="Picture Placeholder 7">
            <a:extLst>
              <a:ext uri="{FF2B5EF4-FFF2-40B4-BE49-F238E27FC236}">
                <a16:creationId xmlns:a16="http://schemas.microsoft.com/office/drawing/2014/main" id="{40DECEE7-0E6A-4B08-B8D4-5F5E85439D47}"/>
              </a:ext>
            </a:extLst>
          </p:cNvPr>
          <p:cNvPicPr>
            <a:picLocks noGrp="1" noChangeAspect="1"/>
          </p:cNvPicPr>
          <p:nvPr>
            <p:ph type="pic" idx="1"/>
          </p:nvPr>
        </p:nvPicPr>
        <p:blipFill>
          <a:blip r:embed="rId2"/>
          <a:srcRect t="16393" b="16393"/>
          <a:stretch>
            <a:fillRect/>
          </a:stretch>
        </p:blipFill>
        <p:spPr/>
      </p:pic>
      <p:sp>
        <p:nvSpPr>
          <p:cNvPr id="6" name="Text Placeholder 5">
            <a:extLst>
              <a:ext uri="{FF2B5EF4-FFF2-40B4-BE49-F238E27FC236}">
                <a16:creationId xmlns:a16="http://schemas.microsoft.com/office/drawing/2014/main" id="{AF7471ED-06E8-40D9-8179-4F750FEE1730}"/>
              </a:ext>
            </a:extLst>
          </p:cNvPr>
          <p:cNvSpPr>
            <a:spLocks noGrp="1"/>
          </p:cNvSpPr>
          <p:nvPr>
            <p:ph type="body" sz="half" idx="2"/>
          </p:nvPr>
        </p:nvSpPr>
        <p:spPr/>
        <p:txBody>
          <a:bodyPr>
            <a:normAutofit/>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The vaccination is administered within a period of six months.</a:t>
            </a:r>
            <a:endParaRPr lang="en-KE" sz="2000" dirty="0"/>
          </a:p>
        </p:txBody>
      </p:sp>
    </p:spTree>
    <p:extLst>
      <p:ext uri="{BB962C8B-B14F-4D97-AF65-F5344CB8AC3E}">
        <p14:creationId xmlns:p14="http://schemas.microsoft.com/office/powerpoint/2010/main" val="3614352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57DD6-61B6-450B-BE3F-A2E52A3A96CB}"/>
              </a:ext>
            </a:extLst>
          </p:cNvPr>
          <p:cNvSpPr>
            <a:spLocks noGrp="1"/>
          </p:cNvSpPr>
          <p:nvPr>
            <p:ph type="title"/>
          </p:nvPr>
        </p:nvSpPr>
        <p:spPr/>
        <p:txBody>
          <a:bodyPr/>
          <a:lstStyle/>
          <a:p>
            <a:pPr algn="ctr"/>
            <a:r>
              <a:rPr lang="en-US" dirty="0"/>
              <a:t>Preventive Measures</a:t>
            </a:r>
            <a:endParaRPr lang="en-KE" dirty="0"/>
          </a:p>
        </p:txBody>
      </p:sp>
      <p:sp>
        <p:nvSpPr>
          <p:cNvPr id="3" name="Content Placeholder 2">
            <a:extLst>
              <a:ext uri="{FF2B5EF4-FFF2-40B4-BE49-F238E27FC236}">
                <a16:creationId xmlns:a16="http://schemas.microsoft.com/office/drawing/2014/main" id="{278E7D51-2440-4DBE-A8C4-BF1D22383D2C}"/>
              </a:ext>
            </a:extLst>
          </p:cNvPr>
          <p:cNvSpPr>
            <a:spLocks noGrp="1"/>
          </p:cNvSpPr>
          <p:nvPr>
            <p:ph idx="1"/>
          </p:nvPr>
        </p:nvSpPr>
        <p:spPr>
          <a:xfrm>
            <a:off x="423746" y="2160589"/>
            <a:ext cx="8850256" cy="4697411"/>
          </a:xfrm>
        </p:spPr>
        <p:txBody>
          <a:bodyPr>
            <a:normAutofit/>
          </a:bodyPr>
          <a:lstStyle/>
          <a:p>
            <a:pPr>
              <a:lnSpc>
                <a:spcPct val="110000"/>
              </a:lnSpc>
              <a:spcBef>
                <a:spcPts val="0"/>
              </a:spcBef>
            </a:pPr>
            <a:r>
              <a:rPr lang="en-KE"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Other ways to reduce your risk of HBV include:</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precautionary measures include: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Usage of latex condoms while having sex.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Testing to know the status of the sexual partner when it comes to HBV.</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Avoid usage of illegal drugs which prompts one to share syringes</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Be extra cautious while carrying out body mutilation such as tattooing</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Consult on the vaccination before embarking on a journey to a new place.</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987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E00A3-3886-4080-8DAB-3282644CC4C3}"/>
              </a:ext>
            </a:extLst>
          </p:cNvPr>
          <p:cNvSpPr>
            <a:spLocks noGrp="1"/>
          </p:cNvSpPr>
          <p:nvPr>
            <p:ph type="title"/>
          </p:nvPr>
        </p:nvSpPr>
        <p:spPr/>
        <p:txBody>
          <a:bodyPr/>
          <a:lstStyle/>
          <a:p>
            <a:pPr algn="ctr"/>
            <a:r>
              <a:rPr lang="en-US" dirty="0"/>
              <a:t>Diagnosis of HBV</a:t>
            </a:r>
            <a:endParaRPr lang="en-KE" dirty="0"/>
          </a:p>
        </p:txBody>
      </p:sp>
      <p:sp>
        <p:nvSpPr>
          <p:cNvPr id="3" name="Content Placeholder 2">
            <a:extLst>
              <a:ext uri="{FF2B5EF4-FFF2-40B4-BE49-F238E27FC236}">
                <a16:creationId xmlns:a16="http://schemas.microsoft.com/office/drawing/2014/main" id="{1D186C83-6852-4CA6-A606-191372BAC279}"/>
              </a:ext>
            </a:extLst>
          </p:cNvPr>
          <p:cNvSpPr>
            <a:spLocks noGrp="1"/>
          </p:cNvSpPr>
          <p:nvPr>
            <p:ph idx="1"/>
          </p:nvPr>
        </p:nvSpPr>
        <p:spPr>
          <a:xfrm>
            <a:off x="677334" y="2160589"/>
            <a:ext cx="8596668" cy="4697411"/>
          </a:xfrm>
        </p:spPr>
        <p:txBody>
          <a:bodyPr>
            <a:normAutofit fontScale="85000" lnSpcReduction="20000"/>
          </a:bodyPr>
          <a:lstStyle/>
          <a:p>
            <a:pPr>
              <a:lnSpc>
                <a:spcPct val="120000"/>
              </a:lnSpc>
              <a:spcAft>
                <a:spcPts val="800"/>
              </a:spcAft>
            </a:pPr>
            <a:r>
              <a:rPr lang="en-US" sz="22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During diagnosis, the doctor carries out an examination of the chances of liver damage. Additionally, the doctor checks the yellowing of the eyes, belly and the skin in general. The following tests are helpful in carrying out diagnosis of hepatitis B. </a:t>
            </a:r>
            <a:endParaRPr lang="en-KE"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Aft>
                <a:spcPts val="800"/>
              </a:spcAft>
            </a:pPr>
            <a:r>
              <a:rPr lang="en-US" sz="2200" b="1"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Liver Ultrasound</a:t>
            </a:r>
            <a:r>
              <a:rPr lang="en-US" sz="22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 Transient elastography helps in showing the intensity of liver damage.</a:t>
            </a:r>
            <a:endParaRPr lang="en-KE"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Aft>
                <a:spcPts val="800"/>
              </a:spcAft>
            </a:pPr>
            <a:r>
              <a:rPr lang="en-US" sz="2200" b="1"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Blood Tests</a:t>
            </a:r>
            <a:r>
              <a:rPr lang="en-US" sz="22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 carrying out blood tests can help detect any signs of the disease. The doctor can tell whether it is in acute condition or chronic and offer the necessary medical advice. </a:t>
            </a:r>
            <a:endParaRPr lang="en-KE"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Aft>
                <a:spcPts val="800"/>
              </a:spcAft>
            </a:pPr>
            <a:r>
              <a:rPr lang="en-KE" sz="2200" b="1"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Liver biopsy</a:t>
            </a:r>
            <a:r>
              <a:rPr lang="en-US" sz="2200" b="1"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A small section of liver is removed and taken to the lab for testing. The testing checks for chances of liver damage. The removal is carried out by inserting a need into the skin to the liver and a small tissue is removed for lab analysis. </a:t>
            </a:r>
            <a:endParaRPr lang="en-KE" sz="2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617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CED6A-3E1B-46CD-9993-A2B5D40F57CE}"/>
              </a:ext>
            </a:extLst>
          </p:cNvPr>
          <p:cNvSpPr>
            <a:spLocks noGrp="1"/>
          </p:cNvSpPr>
          <p:nvPr>
            <p:ph type="title"/>
          </p:nvPr>
        </p:nvSpPr>
        <p:spPr/>
        <p:txBody>
          <a:bodyPr/>
          <a:lstStyle/>
          <a:p>
            <a:pPr algn="ctr"/>
            <a:r>
              <a:rPr lang="en-US" dirty="0"/>
              <a:t>Viral Hepatitis virus</a:t>
            </a:r>
            <a:endParaRPr lang="en-KE" dirty="0"/>
          </a:p>
        </p:txBody>
      </p:sp>
      <p:pic>
        <p:nvPicPr>
          <p:cNvPr id="6" name="Picture Placeholder 5">
            <a:extLst>
              <a:ext uri="{FF2B5EF4-FFF2-40B4-BE49-F238E27FC236}">
                <a16:creationId xmlns:a16="http://schemas.microsoft.com/office/drawing/2014/main" id="{B27ED8EC-652C-4A5F-B5C0-5647A49EE9B0}"/>
              </a:ext>
            </a:extLst>
          </p:cNvPr>
          <p:cNvPicPr>
            <a:picLocks noGrp="1" noChangeAspect="1"/>
          </p:cNvPicPr>
          <p:nvPr>
            <p:ph type="pic" idx="1"/>
          </p:nvPr>
        </p:nvPicPr>
        <p:blipFill>
          <a:blip r:embed="rId2"/>
          <a:srcRect t="16393" b="16393"/>
          <a:stretch>
            <a:fillRect/>
          </a:stretch>
        </p:blipFill>
        <p:spPr/>
      </p:pic>
      <p:sp>
        <p:nvSpPr>
          <p:cNvPr id="4" name="Text Placeholder 3">
            <a:extLst>
              <a:ext uri="{FF2B5EF4-FFF2-40B4-BE49-F238E27FC236}">
                <a16:creationId xmlns:a16="http://schemas.microsoft.com/office/drawing/2014/main" id="{C7F5B785-9DF4-4DCF-8FE7-B8A1C6356F67}"/>
              </a:ext>
            </a:extLst>
          </p:cNvPr>
          <p:cNvSpPr>
            <a:spLocks noGrp="1"/>
          </p:cNvSpPr>
          <p:nvPr>
            <p:ph type="body" sz="half" idx="2"/>
          </p:nvPr>
        </p:nvSpPr>
        <p:spPr/>
        <p:txBody>
          <a:bodyPr/>
          <a:lstStyle/>
          <a:p>
            <a:endParaRPr lang="en-KE"/>
          </a:p>
        </p:txBody>
      </p:sp>
    </p:spTree>
    <p:extLst>
      <p:ext uri="{BB962C8B-B14F-4D97-AF65-F5344CB8AC3E}">
        <p14:creationId xmlns:p14="http://schemas.microsoft.com/office/powerpoint/2010/main" val="3376906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55D3F5-39EC-488A-9827-BE956B1C11BE}"/>
              </a:ext>
            </a:extLst>
          </p:cNvPr>
          <p:cNvSpPr>
            <a:spLocks noGrp="1"/>
          </p:cNvSpPr>
          <p:nvPr>
            <p:ph type="title"/>
          </p:nvPr>
        </p:nvSpPr>
        <p:spPr/>
        <p:txBody>
          <a:bodyPr/>
          <a:lstStyle/>
          <a:p>
            <a:r>
              <a:rPr lang="en-US" dirty="0"/>
              <a:t>Liver Biopsy</a:t>
            </a:r>
            <a:endParaRPr lang="en-KE" dirty="0"/>
          </a:p>
        </p:txBody>
      </p:sp>
      <p:pic>
        <p:nvPicPr>
          <p:cNvPr id="8" name="Picture Placeholder 7">
            <a:extLst>
              <a:ext uri="{FF2B5EF4-FFF2-40B4-BE49-F238E27FC236}">
                <a16:creationId xmlns:a16="http://schemas.microsoft.com/office/drawing/2014/main" id="{A23E78C6-A239-453B-986B-B54A1475D290}"/>
              </a:ext>
            </a:extLst>
          </p:cNvPr>
          <p:cNvPicPr>
            <a:picLocks noGrp="1" noChangeAspect="1"/>
          </p:cNvPicPr>
          <p:nvPr>
            <p:ph type="pic" idx="1"/>
          </p:nvPr>
        </p:nvPicPr>
        <p:blipFill>
          <a:blip r:embed="rId2"/>
          <a:srcRect t="17119" b="17119"/>
          <a:stretch>
            <a:fillRect/>
          </a:stretch>
        </p:blipFill>
        <p:spPr/>
      </p:pic>
      <p:sp>
        <p:nvSpPr>
          <p:cNvPr id="6" name="Text Placeholder 5">
            <a:extLst>
              <a:ext uri="{FF2B5EF4-FFF2-40B4-BE49-F238E27FC236}">
                <a16:creationId xmlns:a16="http://schemas.microsoft.com/office/drawing/2014/main" id="{03FEDE6D-E62B-48B6-A0DF-BD305B4B5407}"/>
              </a:ext>
            </a:extLst>
          </p:cNvPr>
          <p:cNvSpPr>
            <a:spLocks noGrp="1"/>
          </p:cNvSpPr>
          <p:nvPr>
            <p:ph type="body" sz="half" idx="2"/>
          </p:nvPr>
        </p:nvSpPr>
        <p:spPr/>
        <p:txBody>
          <a:bodyPr>
            <a:normAutofit/>
          </a:bodyPr>
          <a:lstStyle/>
          <a:p>
            <a:r>
              <a:rPr lang="en-US" sz="20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A small section of liver is removed and taken to the lab for testing.</a:t>
            </a:r>
            <a:endParaRPr lang="en-KE" sz="2000" dirty="0"/>
          </a:p>
        </p:txBody>
      </p:sp>
    </p:spTree>
    <p:extLst>
      <p:ext uri="{BB962C8B-B14F-4D97-AF65-F5344CB8AC3E}">
        <p14:creationId xmlns:p14="http://schemas.microsoft.com/office/powerpoint/2010/main" val="620598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CB469-7A7A-451D-BAE5-8348BFCE0C58}"/>
              </a:ext>
            </a:extLst>
          </p:cNvPr>
          <p:cNvSpPr>
            <a:spLocks noGrp="1"/>
          </p:cNvSpPr>
          <p:nvPr>
            <p:ph type="title"/>
          </p:nvPr>
        </p:nvSpPr>
        <p:spPr/>
        <p:txBody>
          <a:bodyPr/>
          <a:lstStyle/>
          <a:p>
            <a:r>
              <a:rPr lang="en-US" sz="2400" b="1" dirty="0">
                <a:effectLst/>
                <a:latin typeface="Helvetica" panose="020B0604020202020204" pitchFamily="34" charset="0"/>
                <a:ea typeface="Times New Roman" panose="02020603050405020304" pitchFamily="18" charset="0"/>
                <a:cs typeface="Times New Roman" panose="02020603050405020304" pitchFamily="18" charset="0"/>
              </a:rPr>
              <a:t>Liver Ultrasound</a:t>
            </a:r>
            <a:endParaRPr lang="en-KE" dirty="0"/>
          </a:p>
        </p:txBody>
      </p:sp>
      <p:pic>
        <p:nvPicPr>
          <p:cNvPr id="6" name="Picture Placeholder 5">
            <a:extLst>
              <a:ext uri="{FF2B5EF4-FFF2-40B4-BE49-F238E27FC236}">
                <a16:creationId xmlns:a16="http://schemas.microsoft.com/office/drawing/2014/main" id="{1B84E385-3D11-4BCC-A150-0F6749662B7C}"/>
              </a:ext>
            </a:extLst>
          </p:cNvPr>
          <p:cNvPicPr>
            <a:picLocks noGrp="1" noChangeAspect="1"/>
          </p:cNvPicPr>
          <p:nvPr>
            <p:ph type="pic" idx="1"/>
          </p:nvPr>
        </p:nvPicPr>
        <p:blipFill>
          <a:blip r:embed="rId2"/>
          <a:srcRect t="10065" b="10065"/>
          <a:stretch>
            <a:fillRect/>
          </a:stretch>
        </p:blipFill>
        <p:spPr/>
      </p:pic>
      <p:sp>
        <p:nvSpPr>
          <p:cNvPr id="4" name="Text Placeholder 3">
            <a:extLst>
              <a:ext uri="{FF2B5EF4-FFF2-40B4-BE49-F238E27FC236}">
                <a16:creationId xmlns:a16="http://schemas.microsoft.com/office/drawing/2014/main" id="{23788634-9337-4F44-BCBE-D66E4A19ACB9}"/>
              </a:ext>
            </a:extLst>
          </p:cNvPr>
          <p:cNvSpPr>
            <a:spLocks noGrp="1"/>
          </p:cNvSpPr>
          <p:nvPr>
            <p:ph type="body" sz="half" idx="2"/>
          </p:nvPr>
        </p:nvSpPr>
        <p:spPr/>
        <p:txBody>
          <a:bodyPr/>
          <a:lstStyle/>
          <a:p>
            <a:r>
              <a:rPr lang="en-US" sz="20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Transient elastography helps in showing the intensity of liver damage.</a:t>
            </a:r>
            <a:endParaRPr lang="en-K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1499892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D6905-E089-4A88-87F8-CC4D41E0E11D}"/>
              </a:ext>
            </a:extLst>
          </p:cNvPr>
          <p:cNvSpPr>
            <a:spLocks noGrp="1"/>
          </p:cNvSpPr>
          <p:nvPr>
            <p:ph type="title"/>
          </p:nvPr>
        </p:nvSpPr>
        <p:spPr/>
        <p:txBody>
          <a:bodyPr/>
          <a:lstStyle/>
          <a:p>
            <a:pPr algn="ctr"/>
            <a:r>
              <a:rPr lang="en-US" dirty="0"/>
              <a:t>Screening of HBV</a:t>
            </a:r>
            <a:endParaRPr lang="en-KE" dirty="0"/>
          </a:p>
        </p:txBody>
      </p:sp>
      <p:sp>
        <p:nvSpPr>
          <p:cNvPr id="3" name="Content Placeholder 2">
            <a:extLst>
              <a:ext uri="{FF2B5EF4-FFF2-40B4-BE49-F238E27FC236}">
                <a16:creationId xmlns:a16="http://schemas.microsoft.com/office/drawing/2014/main" id="{952BBCE3-109D-4B56-B7BE-0170C87956E0}"/>
              </a:ext>
            </a:extLst>
          </p:cNvPr>
          <p:cNvSpPr>
            <a:spLocks noGrp="1"/>
          </p:cNvSpPr>
          <p:nvPr>
            <p:ph idx="1"/>
          </p:nvPr>
        </p:nvSpPr>
        <p:spPr>
          <a:xfrm>
            <a:off x="677334" y="2160589"/>
            <a:ext cx="8596668" cy="4697411"/>
          </a:xfrm>
        </p:spPr>
        <p:txBody>
          <a:bodyPr>
            <a:normAutofit/>
          </a:bodyPr>
          <a:lstStyle/>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Healthy people are also screened in order to check any traces of the infection. </a:t>
            </a: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virus can cause the damage of liver even before manifestation of the signs. Screening is done to the following people:</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Pregnant women</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Those with multiple sexual partners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Men who sleep with other men for sexual satisfaction</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History of STIs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Caregivers of Hepatitis B patients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HIV and Hepatitis C patients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Kidney dialysis patients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Illegal drugs users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Prisoners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036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98C59-CB5A-4BFA-983E-2FD29DB80BA8}"/>
              </a:ext>
            </a:extLst>
          </p:cNvPr>
          <p:cNvSpPr>
            <a:spLocks noGrp="1"/>
          </p:cNvSpPr>
          <p:nvPr>
            <p:ph type="title"/>
          </p:nvPr>
        </p:nvSpPr>
        <p:spPr/>
        <p:txBody>
          <a:bodyPr/>
          <a:lstStyle/>
          <a:p>
            <a:pPr algn="ctr"/>
            <a:r>
              <a:rPr lang="en-US" dirty="0"/>
              <a:t>Hepatitis C</a:t>
            </a:r>
            <a:endParaRPr lang="en-KE" dirty="0"/>
          </a:p>
        </p:txBody>
      </p:sp>
      <p:sp>
        <p:nvSpPr>
          <p:cNvPr id="3" name="Content Placeholder 2">
            <a:extLst>
              <a:ext uri="{FF2B5EF4-FFF2-40B4-BE49-F238E27FC236}">
                <a16:creationId xmlns:a16="http://schemas.microsoft.com/office/drawing/2014/main" id="{D6505932-BAA4-46DD-BA0B-E7F4B322A6F4}"/>
              </a:ext>
            </a:extLst>
          </p:cNvPr>
          <p:cNvSpPr>
            <a:spLocks noGrp="1"/>
          </p:cNvSpPr>
          <p:nvPr>
            <p:ph idx="1"/>
          </p:nvPr>
        </p:nvSpPr>
        <p:spPr>
          <a:xfrm>
            <a:off x="419934" y="2160589"/>
            <a:ext cx="8133051" cy="4697411"/>
          </a:xfrm>
        </p:spPr>
        <p:txBody>
          <a:bodyPr/>
          <a:lstStyle/>
          <a:p>
            <a:pPr>
              <a:lnSpc>
                <a:spcPct val="20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disease is a viral infection. </a:t>
            </a:r>
          </a:p>
          <a:p>
            <a:pPr>
              <a:lnSpc>
                <a:spcPct val="200000"/>
              </a:lnSpc>
              <a:spcBef>
                <a:spcPts val="0"/>
              </a:spcBef>
            </a:pPr>
            <a:r>
              <a:rPr lang="en-US" sz="240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The virus name is HCV.</a:t>
            </a:r>
          </a:p>
          <a:p>
            <a:pPr>
              <a:lnSpc>
                <a:spcPct val="20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virus exists in form of genotype</a:t>
            </a:r>
            <a:r>
              <a:rPr lang="en-US" sz="2400" dirty="0">
                <a:solidFill>
                  <a:srgbClr val="11111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20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disease causes inflammation of the liver which may ultimately lead to liver damage. </a:t>
            </a:r>
          </a:p>
          <a:p>
            <a:pPr>
              <a:lnSpc>
                <a:spcPct val="200000"/>
              </a:lnSpc>
              <a:spcBef>
                <a:spcPts val="0"/>
              </a:spcBef>
            </a:pPr>
            <a:r>
              <a:rPr lang="en-US" sz="24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disease is transmitted through contaminated blood.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3766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E0A5F-32BE-4928-B3D8-7CAB95C7BBE6}"/>
              </a:ext>
            </a:extLst>
          </p:cNvPr>
          <p:cNvSpPr>
            <a:spLocks noGrp="1"/>
          </p:cNvSpPr>
          <p:nvPr>
            <p:ph type="title"/>
          </p:nvPr>
        </p:nvSpPr>
        <p:spPr/>
        <p:txBody>
          <a:bodyPr/>
          <a:lstStyle/>
          <a:p>
            <a:r>
              <a:rPr lang="en-US" dirty="0"/>
              <a:t>Discovery Process of HCV</a:t>
            </a:r>
            <a:endParaRPr lang="en-KE" dirty="0"/>
          </a:p>
        </p:txBody>
      </p:sp>
      <p:sp>
        <p:nvSpPr>
          <p:cNvPr id="3" name="Content Placeholder 2">
            <a:extLst>
              <a:ext uri="{FF2B5EF4-FFF2-40B4-BE49-F238E27FC236}">
                <a16:creationId xmlns:a16="http://schemas.microsoft.com/office/drawing/2014/main" id="{E308B711-471A-49C7-99C3-8DDBD907ADD8}"/>
              </a:ext>
            </a:extLst>
          </p:cNvPr>
          <p:cNvSpPr>
            <a:spLocks noGrp="1"/>
          </p:cNvSpPr>
          <p:nvPr>
            <p:ph idx="1"/>
          </p:nvPr>
        </p:nvSpPr>
        <p:spPr/>
        <p:txBody>
          <a:bodyPr/>
          <a:lstStyle/>
          <a:p>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The discovery of the virus was pioneered in 1970s during the era of Harvey J being the chief of IDS department of Transfusion Medicine an agency of health research in United States. </a:t>
            </a:r>
          </a:p>
          <a:p>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Research was later halted for a decade till 1987 when Michael along with other virologists made a discovery (</a:t>
            </a:r>
            <a:r>
              <a:rPr lang="en-US" sz="2400" b="0" i="0" dirty="0">
                <a:solidFill>
                  <a:srgbClr val="222222"/>
                </a:solidFill>
                <a:effectLst/>
                <a:latin typeface="Times New Roman" panose="02020603050405020304" pitchFamily="18" charset="0"/>
                <a:cs typeface="Times New Roman" panose="02020603050405020304" pitchFamily="18" charset="0"/>
              </a:rPr>
              <a:t>Houghton, 2019)</a:t>
            </a:r>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They managed to carry out a diagnostic activity after identifying a Hepatitis C virus. </a:t>
            </a:r>
          </a:p>
          <a:p>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Harvey afterwards confirmed the viruses to be present in other specimens (</a:t>
            </a:r>
            <a:r>
              <a:rPr lang="en-US" sz="2400" b="0" i="0" dirty="0">
                <a:solidFill>
                  <a:srgbClr val="222222"/>
                </a:solidFill>
                <a:effectLst/>
                <a:latin typeface="Times New Roman" panose="02020603050405020304" pitchFamily="18" charset="0"/>
                <a:cs typeface="Times New Roman" panose="02020603050405020304" pitchFamily="18" charset="0"/>
              </a:rPr>
              <a:t>Houghton, 2019)</a:t>
            </a:r>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KE"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4631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89A447-C5F6-4E6A-A49E-7F7ABB079419}"/>
              </a:ext>
            </a:extLst>
          </p:cNvPr>
          <p:cNvSpPr>
            <a:spLocks noGrp="1"/>
          </p:cNvSpPr>
          <p:nvPr>
            <p:ph type="title"/>
          </p:nvPr>
        </p:nvSpPr>
        <p:spPr/>
        <p:txBody>
          <a:bodyPr/>
          <a:lstStyle/>
          <a:p>
            <a:pPr algn="ctr"/>
            <a:r>
              <a:rPr lang="en-US" dirty="0"/>
              <a:t>Hepatitis C Virus (HCV)</a:t>
            </a:r>
            <a:endParaRPr lang="en-KE" dirty="0"/>
          </a:p>
        </p:txBody>
      </p:sp>
      <p:pic>
        <p:nvPicPr>
          <p:cNvPr id="8" name="Picture Placeholder 7">
            <a:extLst>
              <a:ext uri="{FF2B5EF4-FFF2-40B4-BE49-F238E27FC236}">
                <a16:creationId xmlns:a16="http://schemas.microsoft.com/office/drawing/2014/main" id="{557F2D75-849E-4A21-BF1D-2B5D7EBEB99F}"/>
              </a:ext>
            </a:extLst>
          </p:cNvPr>
          <p:cNvPicPr>
            <a:picLocks noGrp="1" noChangeAspect="1"/>
          </p:cNvPicPr>
          <p:nvPr>
            <p:ph type="pic" idx="1"/>
          </p:nvPr>
        </p:nvPicPr>
        <p:blipFill>
          <a:blip r:embed="rId2"/>
          <a:srcRect t="26303" b="26303"/>
          <a:stretch>
            <a:fillRect/>
          </a:stretch>
        </p:blipFill>
        <p:spPr/>
      </p:pic>
      <p:sp>
        <p:nvSpPr>
          <p:cNvPr id="6" name="Text Placeholder 5">
            <a:extLst>
              <a:ext uri="{FF2B5EF4-FFF2-40B4-BE49-F238E27FC236}">
                <a16:creationId xmlns:a16="http://schemas.microsoft.com/office/drawing/2014/main" id="{4CD94040-4D0B-40C5-A49B-421E7AE85DB0}"/>
              </a:ext>
            </a:extLst>
          </p:cNvPr>
          <p:cNvSpPr>
            <a:spLocks noGrp="1"/>
          </p:cNvSpPr>
          <p:nvPr>
            <p:ph type="body" sz="half" idx="2"/>
          </p:nvPr>
        </p:nvSpPr>
        <p:spPr/>
        <p:txBody>
          <a:bodyPr>
            <a:normAutofit/>
          </a:bodyPr>
          <a:lstStyle/>
          <a:p>
            <a:pPr algn="ctr"/>
            <a:r>
              <a:rPr lang="en-US" sz="2400" dirty="0"/>
              <a:t>Hepatitis C is a viral disease. </a:t>
            </a:r>
            <a:endParaRPr lang="en-KE" sz="2400" dirty="0"/>
          </a:p>
        </p:txBody>
      </p:sp>
    </p:spTree>
    <p:extLst>
      <p:ext uri="{BB962C8B-B14F-4D97-AF65-F5344CB8AC3E}">
        <p14:creationId xmlns:p14="http://schemas.microsoft.com/office/powerpoint/2010/main" val="1768536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E2F2-A6A4-444A-A206-D62C2EE73B01}"/>
              </a:ext>
            </a:extLst>
          </p:cNvPr>
          <p:cNvSpPr>
            <a:spLocks noGrp="1"/>
          </p:cNvSpPr>
          <p:nvPr>
            <p:ph type="title"/>
          </p:nvPr>
        </p:nvSpPr>
        <p:spPr/>
        <p:txBody>
          <a:bodyPr/>
          <a:lstStyle/>
          <a:p>
            <a:pPr algn="ctr"/>
            <a:r>
              <a:rPr lang="en-US" dirty="0"/>
              <a:t>Signs and Symptoms of Hepatitis C </a:t>
            </a:r>
            <a:endParaRPr lang="en-KE" dirty="0"/>
          </a:p>
        </p:txBody>
      </p:sp>
      <p:sp>
        <p:nvSpPr>
          <p:cNvPr id="3" name="Content Placeholder 2">
            <a:extLst>
              <a:ext uri="{FF2B5EF4-FFF2-40B4-BE49-F238E27FC236}">
                <a16:creationId xmlns:a16="http://schemas.microsoft.com/office/drawing/2014/main" id="{D628A60C-7427-4BFD-BDE4-0AE5448EF529}"/>
              </a:ext>
            </a:extLst>
          </p:cNvPr>
          <p:cNvSpPr>
            <a:spLocks noGrp="1"/>
          </p:cNvSpPr>
          <p:nvPr>
            <p:ph idx="1"/>
          </p:nvPr>
        </p:nvSpPr>
        <p:spPr>
          <a:xfrm>
            <a:off x="677334" y="2160589"/>
            <a:ext cx="8778900" cy="4697411"/>
          </a:xfrm>
        </p:spPr>
        <p:txBody>
          <a:bodyPr>
            <a:noAutofit/>
          </a:bodyPr>
          <a:lstStyle/>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Chronic hepatitis C is the long-term infection of the disease. </a:t>
            </a: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disease is always a silent infection which may be present for many years. The signs are evident when the disease has caused damage to the liver. The symptoms are;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Easy bleeding</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KE"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Fatigue</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Easy bruising and injuries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Loss of appetite</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Jaundice</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Itchy skin</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Loss of weight</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Legs swelling</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KE"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hepatic encephalopathy</a:t>
            </a: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 drowsiness, slurred speech, confusion etc.)</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2763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8B21D-20B0-419F-A56B-E72B897AABF4}"/>
              </a:ext>
            </a:extLst>
          </p:cNvPr>
          <p:cNvSpPr>
            <a:spLocks noGrp="1"/>
          </p:cNvSpPr>
          <p:nvPr>
            <p:ph type="title"/>
          </p:nvPr>
        </p:nvSpPr>
        <p:spPr/>
        <p:txBody>
          <a:bodyPr/>
          <a:lstStyle/>
          <a:p>
            <a:r>
              <a:rPr lang="en-US" dirty="0"/>
              <a:t>Treatment Practices</a:t>
            </a:r>
            <a:endParaRPr lang="en-KE" dirty="0"/>
          </a:p>
        </p:txBody>
      </p:sp>
      <p:sp>
        <p:nvSpPr>
          <p:cNvPr id="3" name="Content Placeholder 2">
            <a:extLst>
              <a:ext uri="{FF2B5EF4-FFF2-40B4-BE49-F238E27FC236}">
                <a16:creationId xmlns:a16="http://schemas.microsoft.com/office/drawing/2014/main" id="{69DD56A9-9CE4-494C-B91A-6F44FE2190AB}"/>
              </a:ext>
            </a:extLst>
          </p:cNvPr>
          <p:cNvSpPr>
            <a:spLocks noGrp="1"/>
          </p:cNvSpPr>
          <p:nvPr>
            <p:ph idx="1"/>
          </p:nvPr>
        </p:nvSpPr>
        <p:spPr>
          <a:xfrm>
            <a:off x="468351" y="2160589"/>
            <a:ext cx="8805651" cy="4697411"/>
          </a:xfrm>
        </p:spPr>
        <p:txBody>
          <a:bodyPr/>
          <a:lstStyle/>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Though in the past the treatment of the disease required injections on weekly basis and oral medications, the disease can be easily treated nowadays. </a:t>
            </a:r>
          </a:p>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In the recent past anyone with other health complications could not take the medications due to the side effects they used to have on the patients. </a:t>
            </a:r>
          </a:p>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Changes have taken place where the disease is curable through oral medications. </a:t>
            </a:r>
          </a:p>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The period of the medication is close to six months and there is complete cure. </a:t>
            </a:r>
          </a:p>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Most of the people with the disease do not show the signs of the diseases hence they may fail to take medication early enough. </a:t>
            </a:r>
          </a:p>
          <a:p>
            <a:pPr>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Early screening is thereby recommended by the health professionals.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7117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1A04C-9DAD-4027-AA66-DB6852CAEB70}"/>
              </a:ext>
            </a:extLst>
          </p:cNvPr>
          <p:cNvSpPr>
            <a:spLocks noGrp="1"/>
          </p:cNvSpPr>
          <p:nvPr>
            <p:ph type="title"/>
          </p:nvPr>
        </p:nvSpPr>
        <p:spPr/>
        <p:txBody>
          <a:bodyPr/>
          <a:lstStyle/>
          <a:p>
            <a:r>
              <a:rPr lang="en-US" dirty="0"/>
              <a:t>Risk Factors</a:t>
            </a:r>
            <a:endParaRPr lang="en-KE" dirty="0"/>
          </a:p>
        </p:txBody>
      </p:sp>
      <p:sp>
        <p:nvSpPr>
          <p:cNvPr id="3" name="Content Placeholder 2">
            <a:extLst>
              <a:ext uri="{FF2B5EF4-FFF2-40B4-BE49-F238E27FC236}">
                <a16:creationId xmlns:a16="http://schemas.microsoft.com/office/drawing/2014/main" id="{7D503CA3-F65F-4C59-A04E-17A32596B20B}"/>
              </a:ext>
            </a:extLst>
          </p:cNvPr>
          <p:cNvSpPr>
            <a:spLocks noGrp="1"/>
          </p:cNvSpPr>
          <p:nvPr>
            <p:ph idx="1"/>
          </p:nvPr>
        </p:nvSpPr>
        <p:spPr>
          <a:xfrm>
            <a:off x="677334" y="2160589"/>
            <a:ext cx="8299398" cy="4697411"/>
          </a:xfrm>
        </p:spPr>
        <p:txBody>
          <a:bodyPr>
            <a:normAutofit/>
          </a:bodyPr>
          <a:lstStyle/>
          <a:p>
            <a:pPr>
              <a:lnSpc>
                <a:spcPct val="120000"/>
              </a:lnSpc>
              <a:spcBef>
                <a:spcPts val="0"/>
              </a:spcBef>
            </a:pPr>
            <a:r>
              <a:rPr lang="en-KE"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Your risk of hepatitis C infection is increased if you:</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Exposure of healthcare workers to Hepatitis C patients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Inhaling of illicit drugs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Having HIV</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Through piercing or tattooing</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Blood transfusion or organs transplant</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Mother to child</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Prisoners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Those who have ever received the treatment through </a:t>
            </a:r>
            <a:r>
              <a:rPr lang="en-KE" sz="2000" dirty="0">
                <a:solidFill>
                  <a:srgbClr val="111111"/>
                </a:solidFill>
                <a:effectLst/>
                <a:latin typeface="Times New Roman" panose="02020603050405020304" pitchFamily="18" charset="0"/>
                <a:ea typeface="Times New Roman" panose="02020603050405020304" pitchFamily="18" charset="0"/>
                <a:cs typeface="Times New Roman" panose="02020603050405020304" pitchFamily="18" charset="0"/>
              </a:rPr>
              <a:t>haemodialysis</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206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FB50A-BEF0-4FDF-804F-DB64655980C4}"/>
              </a:ext>
            </a:extLst>
          </p:cNvPr>
          <p:cNvSpPr>
            <a:spLocks noGrp="1"/>
          </p:cNvSpPr>
          <p:nvPr>
            <p:ph type="title"/>
          </p:nvPr>
        </p:nvSpPr>
        <p:spPr/>
        <p:txBody>
          <a:bodyPr/>
          <a:lstStyle/>
          <a:p>
            <a:pPr algn="ctr"/>
            <a:r>
              <a:rPr lang="en-US" dirty="0"/>
              <a:t>Preventive Measures</a:t>
            </a:r>
            <a:endParaRPr lang="en-KE" dirty="0"/>
          </a:p>
        </p:txBody>
      </p:sp>
      <p:sp>
        <p:nvSpPr>
          <p:cNvPr id="3" name="Content Placeholder 2">
            <a:extLst>
              <a:ext uri="{FF2B5EF4-FFF2-40B4-BE49-F238E27FC236}">
                <a16:creationId xmlns:a16="http://schemas.microsoft.com/office/drawing/2014/main" id="{3B2A3568-D7BB-4927-B5A3-2B86822EAF0A}"/>
              </a:ext>
            </a:extLst>
          </p:cNvPr>
          <p:cNvSpPr>
            <a:spLocks noGrp="1"/>
          </p:cNvSpPr>
          <p:nvPr>
            <p:ph idx="1"/>
          </p:nvPr>
        </p:nvSpPr>
        <p:spPr>
          <a:xfrm>
            <a:off x="490654" y="2160589"/>
            <a:ext cx="8497229" cy="4697411"/>
          </a:xfrm>
        </p:spPr>
        <p:txBody>
          <a:bodyPr>
            <a:normAutofit/>
          </a:bodyPr>
          <a:lstStyle/>
          <a:p>
            <a:pPr algn="l"/>
            <a:r>
              <a:rPr lang="en-US" sz="2000" b="0" i="0" dirty="0">
                <a:solidFill>
                  <a:srgbClr val="111111"/>
                </a:solidFill>
                <a:effectLst/>
                <a:latin typeface="Times New Roman" panose="02020603050405020304" pitchFamily="18" charset="0"/>
                <a:cs typeface="Times New Roman" panose="02020603050405020304" pitchFamily="18" charset="0"/>
              </a:rPr>
              <a:t>The fooling precautionary measures should be taken to avoid transmission of the disease. </a:t>
            </a:r>
          </a:p>
          <a:p>
            <a:pPr algn="l"/>
            <a:r>
              <a:rPr lang="en-US" sz="2000" dirty="0">
                <a:solidFill>
                  <a:srgbClr val="111111"/>
                </a:solidFill>
                <a:latin typeface="Times New Roman" panose="02020603050405020304" pitchFamily="18" charset="0"/>
                <a:cs typeface="Times New Roman" panose="02020603050405020304" pitchFamily="18" charset="0"/>
              </a:rPr>
              <a:t>Caution should be observed and carrying out body piercing and tattooing. The disease can easily be transmitted through the use of these equipment and sharing. Sterility of the objects should be observed. </a:t>
            </a:r>
          </a:p>
          <a:p>
            <a:pPr algn="l"/>
            <a:r>
              <a:rPr lang="en-US" sz="2000" b="0" i="0" dirty="0">
                <a:solidFill>
                  <a:srgbClr val="111111"/>
                </a:solidFill>
                <a:effectLst/>
                <a:latin typeface="Times New Roman" panose="02020603050405020304" pitchFamily="18" charset="0"/>
                <a:cs typeface="Times New Roman" panose="02020603050405020304" pitchFamily="18" charset="0"/>
              </a:rPr>
              <a:t>Avoid usage of illegal drugs since through it, many share the equipment such as needles and may transmit the disease. </a:t>
            </a:r>
          </a:p>
          <a:p>
            <a:pPr algn="l"/>
            <a:r>
              <a:rPr lang="en-US" sz="2000" dirty="0">
                <a:solidFill>
                  <a:srgbClr val="111111"/>
                </a:solidFill>
                <a:latin typeface="Times New Roman" panose="02020603050405020304" pitchFamily="18" charset="0"/>
                <a:cs typeface="Times New Roman" panose="02020603050405020304" pitchFamily="18" charset="0"/>
              </a:rPr>
              <a:t>Practice safe sex through the use of condoms. Similarly, people should avoid multiple sexual partners (</a:t>
            </a:r>
            <a:r>
              <a:rPr lang="en-US" sz="2000" b="0" i="0" dirty="0">
                <a:solidFill>
                  <a:schemeClr val="tx1"/>
                </a:solidFill>
                <a:effectLst/>
                <a:latin typeface="Times New Roman" panose="02020603050405020304" pitchFamily="18" charset="0"/>
                <a:cs typeface="Times New Roman" panose="02020603050405020304" pitchFamily="18" charset="0"/>
              </a:rPr>
              <a:t>Mayo Clinic, 2017)</a:t>
            </a:r>
            <a:r>
              <a:rPr lang="en-US" sz="2000" dirty="0">
                <a:solidFill>
                  <a:srgbClr val="111111"/>
                </a:solidFill>
                <a:latin typeface="Times New Roman" panose="02020603050405020304" pitchFamily="18" charset="0"/>
                <a:cs typeface="Times New Roman" panose="02020603050405020304" pitchFamily="18" charset="0"/>
              </a:rPr>
              <a:t>. </a:t>
            </a:r>
            <a:endParaRPr lang="en-US" sz="2000" b="0" i="0" dirty="0">
              <a:solidFill>
                <a:srgbClr val="111111"/>
              </a:solidFill>
              <a:effectLst/>
              <a:latin typeface="Times New Roman" panose="02020603050405020304" pitchFamily="18"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320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2C860-2EF2-4258-888B-81AE9DD39033}"/>
              </a:ext>
            </a:extLst>
          </p:cNvPr>
          <p:cNvSpPr>
            <a:spLocks noGrp="1"/>
          </p:cNvSpPr>
          <p:nvPr>
            <p:ph type="title"/>
          </p:nvPr>
        </p:nvSpPr>
        <p:spPr/>
        <p:txBody>
          <a:bodyPr/>
          <a:lstStyle/>
          <a:p>
            <a:pPr algn="ctr"/>
            <a:r>
              <a:rPr lang="en-US" dirty="0"/>
              <a:t>Introduction</a:t>
            </a:r>
            <a:endParaRPr lang="en-KE" dirty="0"/>
          </a:p>
        </p:txBody>
      </p:sp>
      <p:sp>
        <p:nvSpPr>
          <p:cNvPr id="3" name="Content Placeholder 2">
            <a:extLst>
              <a:ext uri="{FF2B5EF4-FFF2-40B4-BE49-F238E27FC236}">
                <a16:creationId xmlns:a16="http://schemas.microsoft.com/office/drawing/2014/main" id="{FF0EB865-B246-4BB6-9E7D-A155F64FE684}"/>
              </a:ext>
            </a:extLst>
          </p:cNvPr>
          <p:cNvSpPr>
            <a:spLocks noGrp="1"/>
          </p:cNvSpPr>
          <p:nvPr>
            <p:ph idx="1"/>
          </p:nvPr>
        </p:nvSpPr>
        <p:spPr>
          <a:xfrm>
            <a:off x="677334" y="2160589"/>
            <a:ext cx="8596668" cy="4697411"/>
          </a:xfrm>
        </p:spPr>
        <p:txBody>
          <a:bodyPr>
            <a:normAutofit/>
          </a:bodyPr>
          <a:lstStyle/>
          <a:p>
            <a:r>
              <a:rPr lang="en-US" sz="2400" dirty="0">
                <a:latin typeface="Times New Roman" panose="02020603050405020304" pitchFamily="18" charset="0"/>
                <a:cs typeface="Times New Roman" panose="02020603050405020304" pitchFamily="18" charset="0"/>
              </a:rPr>
              <a:t>Hepatitis a term that generally means liver inflammation. </a:t>
            </a:r>
          </a:p>
          <a:p>
            <a:r>
              <a:rPr lang="en-US" sz="2400" dirty="0">
                <a:latin typeface="Times New Roman" panose="02020603050405020304" pitchFamily="18" charset="0"/>
                <a:cs typeface="Times New Roman" panose="02020603050405020304" pitchFamily="18" charset="0"/>
              </a:rPr>
              <a:t>The inflammation is caused bay many factors among them bacterial, viral, fungi or the parasitic organisms. </a:t>
            </a:r>
          </a:p>
          <a:p>
            <a:r>
              <a:rPr lang="en-US" sz="2400" dirty="0">
                <a:latin typeface="Times New Roman" panose="02020603050405020304" pitchFamily="18" charset="0"/>
                <a:cs typeface="Times New Roman" panose="02020603050405020304" pitchFamily="18" charset="0"/>
              </a:rPr>
              <a:t>There are noninfectious factors that cause inflammation which includes the use of drugs, metabolic diseases and autoimmune diseases (</a:t>
            </a:r>
            <a:r>
              <a:rPr lang="en-US" sz="2400" b="0" i="0" dirty="0">
                <a:solidFill>
                  <a:schemeClr val="tx1"/>
                </a:solidFill>
                <a:effectLst/>
                <a:latin typeface="Times New Roman" panose="02020603050405020304" pitchFamily="18" charset="0"/>
                <a:cs typeface="Times New Roman" panose="02020603050405020304" pitchFamily="18" charset="0"/>
              </a:rPr>
              <a:t>Centers for Disease Control and Prevention, 2020)</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The major cause form of Hepatitis in United States is the viral brought about by virus from Hepatitis A, B or C. </a:t>
            </a:r>
          </a:p>
          <a:p>
            <a:r>
              <a:rPr lang="en-US" sz="2400" dirty="0">
                <a:latin typeface="Times New Roman" panose="02020603050405020304" pitchFamily="18" charset="0"/>
                <a:cs typeface="Times New Roman" panose="02020603050405020304" pitchFamily="18" charset="0"/>
              </a:rPr>
              <a:t>The three can bring about symptoms such as fatigue, nausea, jaundice, malaise, abdominal pain among others</a:t>
            </a: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4796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0455D-15BF-4F83-9CCD-57EDE241A8B0}"/>
              </a:ext>
            </a:extLst>
          </p:cNvPr>
          <p:cNvSpPr>
            <a:spLocks noGrp="1"/>
          </p:cNvSpPr>
          <p:nvPr>
            <p:ph type="title"/>
          </p:nvPr>
        </p:nvSpPr>
        <p:spPr/>
        <p:txBody>
          <a:bodyPr/>
          <a:lstStyle/>
          <a:p>
            <a:pPr algn="ctr"/>
            <a:r>
              <a:rPr lang="en-US" dirty="0"/>
              <a:t>Vaccination</a:t>
            </a:r>
            <a:endParaRPr lang="en-KE" dirty="0"/>
          </a:p>
        </p:txBody>
      </p:sp>
      <p:sp>
        <p:nvSpPr>
          <p:cNvPr id="3" name="Content Placeholder 2">
            <a:extLst>
              <a:ext uri="{FF2B5EF4-FFF2-40B4-BE49-F238E27FC236}">
                <a16:creationId xmlns:a16="http://schemas.microsoft.com/office/drawing/2014/main" id="{3EAFBBBB-ED20-4533-9EE8-1B6096BEAFEC}"/>
              </a:ext>
            </a:extLst>
          </p:cNvPr>
          <p:cNvSpPr>
            <a:spLocks noGrp="1"/>
          </p:cNvSpPr>
          <p:nvPr>
            <p:ph idx="1"/>
          </p:nvPr>
        </p:nvSpPr>
        <p:spPr>
          <a:xfrm>
            <a:off x="677334" y="2160589"/>
            <a:ext cx="8596668" cy="4697411"/>
          </a:xfrm>
        </p:spPr>
        <p:txBody>
          <a:bodyPr>
            <a:normAutofit/>
          </a:bodyPr>
          <a:lstStyle/>
          <a:p>
            <a:pPr algn="l"/>
            <a:r>
              <a:rPr lang="en-US" b="0" i="0" dirty="0">
                <a:solidFill>
                  <a:srgbClr val="111111"/>
                </a:solidFill>
                <a:effectLst/>
                <a:latin typeface="Helvetica" panose="020B0604020202020204" pitchFamily="34" charset="0"/>
              </a:rPr>
              <a:t>There is no vaccine for Hepatitis C since efforts have been on trial for around 30 years. </a:t>
            </a:r>
          </a:p>
          <a:p>
            <a:r>
              <a:rPr lang="en-US" dirty="0"/>
              <a:t>The main reasons for the slow progress on the success of a vaccine includes</a:t>
            </a:r>
          </a:p>
          <a:p>
            <a:r>
              <a:rPr lang="en-US" sz="1800" b="1"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The unique features of the virus</a:t>
            </a:r>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 the HCV is more variable as compared to Hepatitis A and B. </a:t>
            </a:r>
          </a:p>
          <a:p>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The virus occurs in unique features known as genotypes where the types have subtypes hence making it difficult to develop a single vaccine (</a:t>
            </a:r>
            <a:r>
              <a:rPr lang="en-US" sz="1800" b="0" i="0" dirty="0">
                <a:solidFill>
                  <a:schemeClr val="tx1"/>
                </a:solidFill>
                <a:effectLst/>
                <a:latin typeface="Times New Roman" panose="02020603050405020304" pitchFamily="18" charset="0"/>
              </a:rPr>
              <a:t>Rizza, 2017)</a:t>
            </a:r>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  </a:t>
            </a:r>
          </a:p>
          <a:p>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The different genotypes cause the disease in different parts of the world hence not possible to develop a variety of vaccines. </a:t>
            </a:r>
          </a:p>
          <a:p>
            <a:r>
              <a:rPr lang="en-US" sz="1800" b="1"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Limited animal models</a:t>
            </a:r>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 Though a HCV infection in chimpanzees is similar to that of humans, ethical concerns do not allow the use of such animals to carry out the tests (</a:t>
            </a:r>
            <a:r>
              <a:rPr lang="en-US" sz="1800" b="0" i="0" dirty="0">
                <a:solidFill>
                  <a:schemeClr val="tx1"/>
                </a:solidFill>
                <a:effectLst/>
                <a:latin typeface="Times New Roman" panose="02020603050405020304" pitchFamily="18" charset="0"/>
              </a:rPr>
              <a:t>Rizza, 2017)</a:t>
            </a:r>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 </a:t>
            </a:r>
          </a:p>
          <a:p>
            <a:r>
              <a:rPr lang="en-US" sz="1800" dirty="0">
                <a:solidFill>
                  <a:srgbClr val="111111"/>
                </a:solidFill>
                <a:effectLst/>
                <a:latin typeface="Helvetica" panose="020B0604020202020204" pitchFamily="34" charset="0"/>
                <a:ea typeface="Times New Roman" panose="02020603050405020304" pitchFamily="18" charset="0"/>
                <a:cs typeface="Times New Roman" panose="02020603050405020304" pitchFamily="18" charset="0"/>
              </a:rPr>
              <a:t>The new medication can cure all the patients of the disease as the researchers continue to work for a vaccine</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42671148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3A881-2015-41E2-9F5D-F3A02E740403}"/>
              </a:ext>
            </a:extLst>
          </p:cNvPr>
          <p:cNvSpPr>
            <a:spLocks noGrp="1"/>
          </p:cNvSpPr>
          <p:nvPr>
            <p:ph type="title"/>
          </p:nvPr>
        </p:nvSpPr>
        <p:spPr/>
        <p:txBody>
          <a:bodyPr/>
          <a:lstStyle/>
          <a:p>
            <a:pPr algn="ctr"/>
            <a:r>
              <a:rPr lang="en-US" dirty="0"/>
              <a:t>Conclusion</a:t>
            </a:r>
            <a:endParaRPr lang="en-KE" dirty="0"/>
          </a:p>
        </p:txBody>
      </p:sp>
      <p:sp>
        <p:nvSpPr>
          <p:cNvPr id="3" name="Content Placeholder 2">
            <a:extLst>
              <a:ext uri="{FF2B5EF4-FFF2-40B4-BE49-F238E27FC236}">
                <a16:creationId xmlns:a16="http://schemas.microsoft.com/office/drawing/2014/main" id="{BBDC506E-A22B-44B8-9244-50BF551DF7AE}"/>
              </a:ext>
            </a:extLst>
          </p:cNvPr>
          <p:cNvSpPr>
            <a:spLocks noGrp="1"/>
          </p:cNvSpPr>
          <p:nvPr>
            <p:ph idx="1"/>
          </p:nvPr>
        </p:nvSpPr>
        <p:spPr/>
        <p:txBody>
          <a:bodyPr/>
          <a:lstStyle/>
          <a:p>
            <a:r>
              <a:rPr lang="en-US" dirty="0"/>
              <a:t>Hepatitis viral and Hepatitis C have differences very slight differences and can be easily confused with the other. </a:t>
            </a:r>
          </a:p>
          <a:p>
            <a:r>
              <a:rPr lang="en-US" dirty="0"/>
              <a:t>However the genetic differences can be traced to be very different which brings the reason why there is vaccine for Hepatitis viral HBV but no vaccine for the Hepatitis C. </a:t>
            </a:r>
          </a:p>
          <a:p>
            <a:r>
              <a:rPr lang="en-US" dirty="0"/>
              <a:t>The methods of transmission are however the same and they should be observed for both cases. </a:t>
            </a:r>
          </a:p>
          <a:p>
            <a:r>
              <a:rPr lang="en-US" dirty="0"/>
              <a:t>The transmission through body fluids is the same since the virus can pass through blood and other body secretions. </a:t>
            </a:r>
            <a:endParaRPr lang="en-KE" dirty="0"/>
          </a:p>
        </p:txBody>
      </p:sp>
    </p:spTree>
    <p:extLst>
      <p:ext uri="{BB962C8B-B14F-4D97-AF65-F5344CB8AC3E}">
        <p14:creationId xmlns:p14="http://schemas.microsoft.com/office/powerpoint/2010/main" val="2419852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885313-579A-4FFB-92E4-71E4721B8DF7}"/>
              </a:ext>
            </a:extLst>
          </p:cNvPr>
          <p:cNvSpPr>
            <a:spLocks noGrp="1"/>
          </p:cNvSpPr>
          <p:nvPr>
            <p:ph type="title"/>
          </p:nvPr>
        </p:nvSpPr>
        <p:spPr/>
        <p:txBody>
          <a:bodyPr/>
          <a:lstStyle/>
          <a:p>
            <a:pPr algn="ctr"/>
            <a:r>
              <a:rPr lang="en-US" dirty="0"/>
              <a:t> References</a:t>
            </a:r>
            <a:endParaRPr lang="en-KE" dirty="0"/>
          </a:p>
        </p:txBody>
      </p:sp>
      <p:sp>
        <p:nvSpPr>
          <p:cNvPr id="11" name="Content Placeholder 10">
            <a:extLst>
              <a:ext uri="{FF2B5EF4-FFF2-40B4-BE49-F238E27FC236}">
                <a16:creationId xmlns:a16="http://schemas.microsoft.com/office/drawing/2014/main" id="{E1CA0B0F-B94F-445A-9FBA-D04767F0E391}"/>
              </a:ext>
            </a:extLst>
          </p:cNvPr>
          <p:cNvSpPr>
            <a:spLocks noGrp="1"/>
          </p:cNvSpPr>
          <p:nvPr>
            <p:ph idx="1"/>
          </p:nvPr>
        </p:nvSpPr>
        <p:spPr>
          <a:xfrm>
            <a:off x="446049" y="2160589"/>
            <a:ext cx="8827953" cy="4697411"/>
          </a:xfrm>
        </p:spPr>
        <p:txBody>
          <a:bodyPr>
            <a:normAutofit fontScale="85000" lnSpcReduction="10000"/>
          </a:bodyPr>
          <a:lstStyle/>
          <a:p>
            <a:r>
              <a:rPr lang="en-US" sz="2000" b="0" i="0" dirty="0">
                <a:solidFill>
                  <a:schemeClr val="tx1"/>
                </a:solidFill>
                <a:effectLst/>
                <a:latin typeface="Times New Roman" panose="02020603050405020304" pitchFamily="18" charset="0"/>
                <a:cs typeface="Times New Roman" panose="02020603050405020304" pitchFamily="18" charset="0"/>
              </a:rPr>
              <a:t>Houghton, M. (2019). The discovery of the hepatitis C virus. In </a:t>
            </a:r>
            <a:r>
              <a:rPr lang="en-US" sz="2000" b="0" i="1" dirty="0">
                <a:solidFill>
                  <a:schemeClr val="tx1"/>
                </a:solidFill>
                <a:effectLst/>
                <a:latin typeface="Times New Roman" panose="02020603050405020304" pitchFamily="18" charset="0"/>
                <a:cs typeface="Times New Roman" panose="02020603050405020304" pitchFamily="18" charset="0"/>
              </a:rPr>
              <a:t>HCV: The Journey from Discovery to a Cure</a:t>
            </a:r>
            <a:r>
              <a:rPr lang="en-US" sz="2000" b="0" i="0" dirty="0">
                <a:solidFill>
                  <a:schemeClr val="tx1"/>
                </a:solidFill>
                <a:effectLst/>
                <a:latin typeface="Times New Roman" panose="02020603050405020304" pitchFamily="18" charset="0"/>
                <a:cs typeface="Times New Roman" panose="02020603050405020304" pitchFamily="18" charset="0"/>
              </a:rPr>
              <a:t> (pp. 19-27). Springer, Cham.</a:t>
            </a:r>
          </a:p>
          <a:p>
            <a:pPr marL="457200" indent="-457200" algn="l">
              <a:lnSpc>
                <a:spcPts val="2750"/>
              </a:lnSpc>
            </a:pPr>
            <a:r>
              <a:rPr lang="en-US" sz="2000" b="0" i="0" dirty="0">
                <a:solidFill>
                  <a:schemeClr val="tx1"/>
                </a:solidFill>
                <a:effectLst/>
                <a:latin typeface="Times New Roman" panose="02020603050405020304" pitchFamily="18" charset="0"/>
                <a:cs typeface="Times New Roman" panose="02020603050405020304" pitchFamily="18" charset="0"/>
              </a:rPr>
              <a:t>Centers for Disease Control and Prevention. (2020, July 28). </a:t>
            </a:r>
            <a:r>
              <a:rPr lang="en-US" sz="2000" b="0" i="1" dirty="0">
                <a:solidFill>
                  <a:schemeClr val="tx1"/>
                </a:solidFill>
                <a:effectLst/>
                <a:latin typeface="Times New Roman" panose="02020603050405020304" pitchFamily="18" charset="0"/>
                <a:cs typeface="Times New Roman" panose="02020603050405020304" pitchFamily="18" charset="0"/>
              </a:rPr>
              <a:t>Hepatitis C information</a:t>
            </a:r>
            <a:r>
              <a:rPr lang="en-US" sz="2000" b="0" i="0" dirty="0">
                <a:solidFill>
                  <a:schemeClr val="tx1"/>
                </a:solidFill>
                <a:effectLst/>
                <a:latin typeface="Times New Roman" panose="02020603050405020304" pitchFamily="18" charset="0"/>
                <a:cs typeface="Times New Roman" panose="02020603050405020304" pitchFamily="18" charset="0"/>
              </a:rPr>
              <a:t>. Retrieved March 11, 2021, from </a:t>
            </a:r>
            <a:r>
              <a:rPr lang="en-US" sz="2000" b="0" i="0" strike="noStrike" dirty="0">
                <a:solidFill>
                  <a:schemeClr val="tx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https://www.cdc.gov/hepatitis/hcv/index.htm</a:t>
            </a:r>
            <a:endParaRPr lang="en-US" sz="2000" b="0" i="0" strike="noStrike" dirty="0">
              <a:solidFill>
                <a:schemeClr val="tx1"/>
              </a:solidFill>
              <a:effectLst/>
              <a:latin typeface="Times New Roman" panose="02020603050405020304" pitchFamily="18" charset="0"/>
              <a:cs typeface="Times New Roman" panose="02020603050405020304" pitchFamily="18" charset="0"/>
            </a:endParaRPr>
          </a:p>
          <a:p>
            <a:pPr marL="457200" indent="-457200" algn="l">
              <a:lnSpc>
                <a:spcPts val="2750"/>
              </a:lnSpc>
            </a:pPr>
            <a:r>
              <a:rPr lang="en-US" sz="2000" b="0" i="0" dirty="0" err="1">
                <a:solidFill>
                  <a:srgbClr val="222222"/>
                </a:solidFill>
                <a:effectLst/>
                <a:latin typeface="Times New Roman" panose="02020603050405020304" pitchFamily="18" charset="0"/>
                <a:cs typeface="Times New Roman" panose="02020603050405020304" pitchFamily="18" charset="0"/>
              </a:rPr>
              <a:t>Gerlich</a:t>
            </a:r>
            <a:r>
              <a:rPr lang="en-US" sz="2000" b="0" i="0" dirty="0">
                <a:solidFill>
                  <a:srgbClr val="222222"/>
                </a:solidFill>
                <a:effectLst/>
                <a:latin typeface="Times New Roman" panose="02020603050405020304" pitchFamily="18" charset="0"/>
                <a:cs typeface="Times New Roman" panose="02020603050405020304" pitchFamily="18" charset="0"/>
              </a:rPr>
              <a:t>, W. H. (2013). Medical virology of hepatitis B: how it began and where we are now. </a:t>
            </a:r>
            <a:r>
              <a:rPr lang="en-US" sz="2000" b="0" i="1" dirty="0">
                <a:solidFill>
                  <a:srgbClr val="222222"/>
                </a:solidFill>
                <a:effectLst/>
                <a:latin typeface="Times New Roman" panose="02020603050405020304" pitchFamily="18" charset="0"/>
                <a:cs typeface="Times New Roman" panose="02020603050405020304" pitchFamily="18" charset="0"/>
              </a:rPr>
              <a:t>Virology journal</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10</a:t>
            </a:r>
            <a:r>
              <a:rPr lang="en-US" sz="2000" b="0" i="0" dirty="0">
                <a:solidFill>
                  <a:srgbClr val="222222"/>
                </a:solidFill>
                <a:effectLst/>
                <a:latin typeface="Times New Roman" panose="02020603050405020304" pitchFamily="18" charset="0"/>
                <a:cs typeface="Times New Roman" panose="02020603050405020304" pitchFamily="18" charset="0"/>
              </a:rPr>
              <a:t>(1), 1-25.</a:t>
            </a:r>
            <a:endParaRPr lang="en-US" sz="2000" b="0" i="0" dirty="0">
              <a:solidFill>
                <a:schemeClr val="tx1"/>
              </a:solidFill>
              <a:effectLst/>
              <a:latin typeface="Times New Roman" panose="02020603050405020304" pitchFamily="18" charset="0"/>
              <a:cs typeface="Times New Roman" panose="02020603050405020304" pitchFamily="18" charset="0"/>
            </a:endParaRPr>
          </a:p>
          <a:p>
            <a:pPr marL="457200" indent="-457200" algn="l">
              <a:lnSpc>
                <a:spcPts val="2750"/>
              </a:lnSpc>
            </a:pPr>
            <a:r>
              <a:rPr lang="en-US" sz="2000" b="0" i="0" dirty="0">
                <a:solidFill>
                  <a:schemeClr val="tx1"/>
                </a:solidFill>
                <a:effectLst/>
                <a:latin typeface="Times New Roman" panose="02020603050405020304" pitchFamily="18" charset="0"/>
                <a:cs typeface="Times New Roman" panose="02020603050405020304" pitchFamily="18" charset="0"/>
              </a:rPr>
              <a:t>Mayo Clinic. (2017, October 27). </a:t>
            </a:r>
            <a:r>
              <a:rPr lang="en-US" sz="2000" b="0" i="1" dirty="0">
                <a:solidFill>
                  <a:schemeClr val="tx1"/>
                </a:solidFill>
                <a:effectLst/>
                <a:latin typeface="Times New Roman" panose="02020603050405020304" pitchFamily="18" charset="0"/>
                <a:cs typeface="Times New Roman" panose="02020603050405020304" pitchFamily="18" charset="0"/>
              </a:rPr>
              <a:t>Hepatitis B - Symptoms and causes</a:t>
            </a:r>
            <a:r>
              <a:rPr lang="en-US" sz="2000" b="0" i="0" dirty="0">
                <a:solidFill>
                  <a:schemeClr val="tx1"/>
                </a:solidFill>
                <a:effectLst/>
                <a:latin typeface="Times New Roman" panose="02020603050405020304" pitchFamily="18" charset="0"/>
                <a:cs typeface="Times New Roman" panose="02020603050405020304" pitchFamily="18" charset="0"/>
              </a:rPr>
              <a:t>. Retrieved March 11, 2021, from </a:t>
            </a:r>
            <a:r>
              <a:rPr lang="en-US" sz="2000" b="0" i="0" strike="noStrike" dirty="0">
                <a:solidFill>
                  <a:schemeClr val="tx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https://www.mayoclinic.org/diseases-conditions/hepatitis-b/symptoms-causes/syc-20366802</a:t>
            </a:r>
            <a:endParaRPr lang="en-US" sz="2000" b="0" i="0" dirty="0">
              <a:solidFill>
                <a:schemeClr val="tx1"/>
              </a:solidFill>
              <a:effectLst/>
              <a:latin typeface="Times New Roman" panose="02020603050405020304" pitchFamily="18" charset="0"/>
              <a:cs typeface="Times New Roman" panose="02020603050405020304" pitchFamily="18" charset="0"/>
            </a:endParaRPr>
          </a:p>
          <a:p>
            <a:pPr marL="457200" indent="-457200" algn="l">
              <a:lnSpc>
                <a:spcPts val="2750"/>
              </a:lnSpc>
            </a:pPr>
            <a:r>
              <a:rPr lang="en-US" sz="2000" b="0" i="0" dirty="0">
                <a:solidFill>
                  <a:schemeClr val="tx1"/>
                </a:solidFill>
                <a:effectLst/>
                <a:latin typeface="Times New Roman" panose="02020603050405020304" pitchFamily="18" charset="0"/>
                <a:cs typeface="Times New Roman" panose="02020603050405020304" pitchFamily="18" charset="0"/>
              </a:rPr>
              <a:t>Rizza, S. (2017, November 9). </a:t>
            </a:r>
            <a:r>
              <a:rPr lang="en-US" sz="2000" b="0" i="1" dirty="0">
                <a:solidFill>
                  <a:schemeClr val="tx1"/>
                </a:solidFill>
                <a:effectLst/>
                <a:latin typeface="Times New Roman" panose="02020603050405020304" pitchFamily="18" charset="0"/>
                <a:cs typeface="Times New Roman" panose="02020603050405020304" pitchFamily="18" charset="0"/>
              </a:rPr>
              <a:t>Why isn't there a hepatitis C vaccine?</a:t>
            </a:r>
            <a:r>
              <a:rPr lang="en-US" sz="2000" b="0" i="0" dirty="0">
                <a:solidFill>
                  <a:schemeClr val="tx1"/>
                </a:solidFill>
                <a:effectLst/>
                <a:latin typeface="Times New Roman" panose="02020603050405020304" pitchFamily="18" charset="0"/>
                <a:cs typeface="Times New Roman" panose="02020603050405020304" pitchFamily="18" charset="0"/>
              </a:rPr>
              <a:t> Mayo Clinic. Retrieved March 11, 2021, from </a:t>
            </a:r>
            <a:r>
              <a:rPr lang="en-US" sz="2000" b="0" i="0" strike="noStrike" dirty="0">
                <a:solidFill>
                  <a:schemeClr val="tx1"/>
                </a:solidFill>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https://www.mayoclinic.org/diseases-conditions/hepatitis-c/expert-answers/hepatitis-c-vaccine/faq-20110002</a:t>
            </a:r>
            <a:endParaRPr lang="en-US" sz="2000" b="0" i="0" dirty="0">
              <a:solidFill>
                <a:schemeClr val="tx1"/>
              </a:solidFill>
              <a:effectLst/>
              <a:latin typeface="Times New Roman" panose="02020603050405020304" pitchFamily="18" charset="0"/>
              <a:cs typeface="Times New Roman" panose="02020603050405020304" pitchFamily="18" charset="0"/>
            </a:endParaRPr>
          </a:p>
          <a:p>
            <a:endParaRPr lang="en-KE" dirty="0"/>
          </a:p>
        </p:txBody>
      </p:sp>
    </p:spTree>
    <p:extLst>
      <p:ext uri="{BB962C8B-B14F-4D97-AF65-F5344CB8AC3E}">
        <p14:creationId xmlns:p14="http://schemas.microsoft.com/office/powerpoint/2010/main" val="15274719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FCBD-82A3-4B96-B35A-682F648D1C93}"/>
              </a:ext>
            </a:extLst>
          </p:cNvPr>
          <p:cNvSpPr>
            <a:spLocks noGrp="1"/>
          </p:cNvSpPr>
          <p:nvPr>
            <p:ph type="title"/>
          </p:nvPr>
        </p:nvSpPr>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2C9D2DF1-DA56-4485-9805-E4955FF7DF9D}"/>
              </a:ext>
            </a:extLst>
          </p:cNvPr>
          <p:cNvSpPr>
            <a:spLocks noGrp="1"/>
          </p:cNvSpPr>
          <p:nvPr>
            <p:ph idx="1"/>
          </p:nvPr>
        </p:nvSpPr>
        <p:spPr/>
        <p:txBody>
          <a:bodyPr/>
          <a:lstStyle/>
          <a:p>
            <a:r>
              <a:rPr lang="en-US" b="0" i="0" dirty="0" err="1">
                <a:solidFill>
                  <a:srgbClr val="000000"/>
                </a:solidFill>
                <a:effectLst/>
                <a:latin typeface="Times New Roman" panose="02020603050405020304" pitchFamily="18" charset="0"/>
                <a:cs typeface="Times New Roman" panose="02020603050405020304" pitchFamily="18" charset="0"/>
              </a:rPr>
              <a:t>Felman</a:t>
            </a:r>
            <a:r>
              <a:rPr lang="en-US" b="0" i="0" dirty="0">
                <a:solidFill>
                  <a:srgbClr val="000000"/>
                </a:solidFill>
                <a:effectLst/>
                <a:latin typeface="Times New Roman" panose="02020603050405020304" pitchFamily="18" charset="0"/>
                <a:cs typeface="Times New Roman" panose="02020603050405020304" pitchFamily="18" charset="0"/>
              </a:rPr>
              <a:t>, A. (2020, March 19). </a:t>
            </a:r>
            <a:r>
              <a:rPr lang="en-US" b="0" i="1" dirty="0">
                <a:solidFill>
                  <a:srgbClr val="000000"/>
                </a:solidFill>
                <a:effectLst/>
                <a:latin typeface="Times New Roman" panose="02020603050405020304" pitchFamily="18" charset="0"/>
                <a:cs typeface="Times New Roman" panose="02020603050405020304" pitchFamily="18" charset="0"/>
              </a:rPr>
              <a:t>Viral hepatitis: Types, symptoms, and prevention</a:t>
            </a:r>
            <a:r>
              <a:rPr lang="en-US" b="0" i="0" dirty="0">
                <a:solidFill>
                  <a:srgbClr val="000000"/>
                </a:solidFill>
                <a:effectLst/>
                <a:latin typeface="Times New Roman" panose="02020603050405020304" pitchFamily="18" charset="0"/>
                <a:cs typeface="Times New Roman" panose="02020603050405020304" pitchFamily="18" charset="0"/>
              </a:rPr>
              <a:t>. Medical and health information. Retrieved March 11, 2021, from </a:t>
            </a:r>
            <a:r>
              <a:rPr lang="en-US" b="0" i="0" u="none" strike="noStrike" dirty="0">
                <a:solidFill>
                  <a:srgbClr val="000000"/>
                </a:solidFill>
                <a:effectLst/>
                <a:latin typeface="Times New Roman" panose="02020603050405020304" pitchFamily="18" charset="0"/>
                <a:cs typeface="Times New Roman" panose="02020603050405020304" pitchFamily="18" charset="0"/>
                <a:hlinkClick r:id="rId2"/>
              </a:rPr>
              <a:t>https://www.medicalnewstoday.com/articles/145869#hepatitis-b</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0096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F2C4D-64AF-45F9-8EDC-7C6C6F146D07}"/>
              </a:ext>
            </a:extLst>
          </p:cNvPr>
          <p:cNvSpPr>
            <a:spLocks noGrp="1"/>
          </p:cNvSpPr>
          <p:nvPr>
            <p:ph type="title"/>
          </p:nvPr>
        </p:nvSpPr>
        <p:spPr>
          <a:xfrm>
            <a:off x="688485" y="397727"/>
            <a:ext cx="8596668" cy="572429"/>
          </a:xfrm>
        </p:spPr>
        <p:txBody>
          <a:bodyPr>
            <a:normAutofit fontScale="90000"/>
          </a:bodyPr>
          <a:lstStyle/>
          <a:p>
            <a:pPr algn="ctr"/>
            <a:r>
              <a:rPr lang="en-US" dirty="0"/>
              <a:t>Historical background</a:t>
            </a:r>
            <a:endParaRPr lang="en-KE" dirty="0"/>
          </a:p>
        </p:txBody>
      </p:sp>
      <p:sp>
        <p:nvSpPr>
          <p:cNvPr id="3" name="Content Placeholder 2">
            <a:extLst>
              <a:ext uri="{FF2B5EF4-FFF2-40B4-BE49-F238E27FC236}">
                <a16:creationId xmlns:a16="http://schemas.microsoft.com/office/drawing/2014/main" id="{9C80B18C-970A-46C7-97AC-70030C1CD42A}"/>
              </a:ext>
            </a:extLst>
          </p:cNvPr>
          <p:cNvSpPr>
            <a:spLocks noGrp="1"/>
          </p:cNvSpPr>
          <p:nvPr>
            <p:ph idx="1"/>
          </p:nvPr>
        </p:nvSpPr>
        <p:spPr>
          <a:xfrm>
            <a:off x="468351" y="1182029"/>
            <a:ext cx="8497229" cy="5675971"/>
          </a:xfrm>
        </p:spPr>
        <p:txBody>
          <a:bodyPr>
            <a:noAutofit/>
          </a:bodyPr>
          <a:lstStyle/>
          <a:p>
            <a:r>
              <a:rPr lang="en-US" sz="2000" dirty="0">
                <a:latin typeface="Times New Roman" panose="02020603050405020304" pitchFamily="18" charset="0"/>
                <a:cs typeface="Times New Roman" panose="02020603050405020304" pitchFamily="18" charset="0"/>
              </a:rPr>
              <a:t>Virology was still unknown to many in 1960 as a form of science. </a:t>
            </a:r>
          </a:p>
          <a:p>
            <a:r>
              <a:rPr lang="en-US" sz="2000" dirty="0">
                <a:latin typeface="Times New Roman" panose="02020603050405020304" pitchFamily="18" charset="0"/>
                <a:cs typeface="Times New Roman" panose="02020603050405020304" pitchFamily="18" charset="0"/>
              </a:rPr>
              <a:t>The concept was primarily applied in basic medical research.</a:t>
            </a:r>
          </a:p>
          <a:p>
            <a:r>
              <a:rPr lang="en-US" sz="2000" dirty="0">
                <a:latin typeface="Times New Roman" panose="02020603050405020304" pitchFamily="18" charset="0"/>
                <a:cs typeface="Times New Roman" panose="02020603050405020304" pitchFamily="18" charset="0"/>
              </a:rPr>
              <a:t>The clinical relevance behind virology was still limited.  </a:t>
            </a:r>
          </a:p>
          <a:p>
            <a:r>
              <a:rPr lang="en-US" sz="2000" dirty="0">
                <a:latin typeface="Times New Roman" panose="02020603050405020304" pitchFamily="18" charset="0"/>
                <a:cs typeface="Times New Roman" panose="02020603050405020304" pitchFamily="18" charset="0"/>
              </a:rPr>
              <a:t>Though the scientists used other methods in discovery and propagation of diseases causes viruses, the methods they applied were still limited to a certain extent and suboptimal. </a:t>
            </a:r>
          </a:p>
          <a:p>
            <a:r>
              <a:rPr lang="en-US" sz="2000" dirty="0">
                <a:latin typeface="Times New Roman" panose="02020603050405020304" pitchFamily="18" charset="0"/>
                <a:cs typeface="Times New Roman" panose="02020603050405020304" pitchFamily="18" charset="0"/>
              </a:rPr>
              <a:t>The methods applied took long to clearly identify the cell structures of the said viruses. </a:t>
            </a:r>
          </a:p>
          <a:p>
            <a:r>
              <a:rPr lang="en-US" sz="2000" dirty="0">
                <a:latin typeface="Times New Roman" panose="02020603050405020304" pitchFamily="18" charset="0"/>
                <a:cs typeface="Times New Roman" panose="02020603050405020304" pitchFamily="18" charset="0"/>
              </a:rPr>
              <a:t>In other cases, there are viruses that never responded to the methods used such the cytopathic effect (</a:t>
            </a:r>
            <a:r>
              <a:rPr lang="en-US" sz="2000" dirty="0" err="1">
                <a:latin typeface="Times New Roman" panose="02020603050405020304" pitchFamily="18" charset="0"/>
                <a:cs typeface="Times New Roman" panose="02020603050405020304" pitchFamily="18" charset="0"/>
              </a:rPr>
              <a:t>Gerlich</a:t>
            </a:r>
            <a:r>
              <a:rPr lang="en-US" sz="2000" dirty="0">
                <a:latin typeface="Times New Roman" panose="02020603050405020304" pitchFamily="18" charset="0"/>
                <a:cs typeface="Times New Roman" panose="02020603050405020304" pitchFamily="18" charset="0"/>
              </a:rPr>
              <a:t>, 2013). </a:t>
            </a:r>
          </a:p>
          <a:p>
            <a:r>
              <a:rPr lang="en-US" sz="2000" dirty="0">
                <a:latin typeface="Times New Roman" panose="02020603050405020304" pitchFamily="18" charset="0"/>
                <a:cs typeface="Times New Roman" panose="02020603050405020304" pitchFamily="18" charset="0"/>
              </a:rPr>
              <a:t>In this regard therefore, the viral replication could not be identified. </a:t>
            </a:r>
          </a:p>
          <a:p>
            <a:r>
              <a:rPr lang="en-US" sz="2000" dirty="0">
                <a:latin typeface="Times New Roman" panose="02020603050405020304" pitchFamily="18" charset="0"/>
                <a:cs typeface="Times New Roman" panose="02020603050405020304" pitchFamily="18" charset="0"/>
              </a:rPr>
              <a:t>In such cases the use of microscope to identify the viral material was used where methods such hemagglutination were used. </a:t>
            </a:r>
          </a:p>
          <a:p>
            <a:r>
              <a:rPr lang="en-US" sz="2000" dirty="0">
                <a:latin typeface="Times New Roman" panose="02020603050405020304" pitchFamily="18" charset="0"/>
                <a:cs typeface="Times New Roman" panose="02020603050405020304" pitchFamily="18" charset="0"/>
              </a:rPr>
              <a:t>The methods were however time consuming when it comes to the detection of virus in a patient for clinical diagnostics. </a:t>
            </a:r>
          </a:p>
        </p:txBody>
      </p:sp>
    </p:spTree>
    <p:extLst>
      <p:ext uri="{BB962C8B-B14F-4D97-AF65-F5344CB8AC3E}">
        <p14:creationId xmlns:p14="http://schemas.microsoft.com/office/powerpoint/2010/main" val="2985410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83928-7DF6-40AB-A827-58DBDF4EE0CC}"/>
              </a:ext>
            </a:extLst>
          </p:cNvPr>
          <p:cNvSpPr>
            <a:spLocks noGrp="1"/>
          </p:cNvSpPr>
          <p:nvPr>
            <p:ph type="title"/>
          </p:nvPr>
        </p:nvSpPr>
        <p:spPr/>
        <p:txBody>
          <a:bodyPr/>
          <a:lstStyle/>
          <a:p>
            <a:pPr algn="ctr"/>
            <a:r>
              <a:rPr lang="en-US" dirty="0"/>
              <a:t>Dr Blumberg</a:t>
            </a:r>
            <a:endParaRPr lang="en-KE" dirty="0"/>
          </a:p>
        </p:txBody>
      </p:sp>
      <p:sp>
        <p:nvSpPr>
          <p:cNvPr id="4" name="Text Placeholder 3">
            <a:extLst>
              <a:ext uri="{FF2B5EF4-FFF2-40B4-BE49-F238E27FC236}">
                <a16:creationId xmlns:a16="http://schemas.microsoft.com/office/drawing/2014/main" id="{AE2A2CA6-B244-4D88-B6DF-6CFC07A0E43A}"/>
              </a:ext>
            </a:extLst>
          </p:cNvPr>
          <p:cNvSpPr>
            <a:spLocks noGrp="1"/>
          </p:cNvSpPr>
          <p:nvPr>
            <p:ph type="body" sz="half" idx="2"/>
          </p:nvPr>
        </p:nvSpPr>
        <p:spPr/>
        <p:txBody>
          <a:bodyPr>
            <a:normAutofit/>
          </a:bodyPr>
          <a:lstStyle/>
          <a:p>
            <a:pPr algn="ctr"/>
            <a:r>
              <a:rPr lang="en-US" sz="2400" dirty="0"/>
              <a:t>He discovered Hepatitis B while working on Hemophilia. </a:t>
            </a:r>
            <a:endParaRPr lang="en-KE" sz="2400" dirty="0"/>
          </a:p>
        </p:txBody>
      </p:sp>
      <p:pic>
        <p:nvPicPr>
          <p:cNvPr id="14" name="Picture Placeholder 13">
            <a:extLst>
              <a:ext uri="{FF2B5EF4-FFF2-40B4-BE49-F238E27FC236}">
                <a16:creationId xmlns:a16="http://schemas.microsoft.com/office/drawing/2014/main" id="{3E2B1A94-5F78-46FC-A2DA-D8A04A9DE831}"/>
              </a:ext>
            </a:extLst>
          </p:cNvPr>
          <p:cNvPicPr>
            <a:picLocks noGrp="1" noChangeAspect="1"/>
          </p:cNvPicPr>
          <p:nvPr>
            <p:ph type="pic" idx="1"/>
          </p:nvPr>
        </p:nvPicPr>
        <p:blipFill>
          <a:blip r:embed="rId2"/>
          <a:srcRect t="9045" b="9045"/>
          <a:stretch>
            <a:fillRect/>
          </a:stretch>
        </p:blipFill>
        <p:spPr/>
      </p:pic>
    </p:spTree>
    <p:extLst>
      <p:ext uri="{BB962C8B-B14F-4D97-AF65-F5344CB8AC3E}">
        <p14:creationId xmlns:p14="http://schemas.microsoft.com/office/powerpoint/2010/main" val="136324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52A9-97A1-46E9-BAB7-C9C1F9E5103C}"/>
              </a:ext>
            </a:extLst>
          </p:cNvPr>
          <p:cNvSpPr>
            <a:spLocks noGrp="1"/>
          </p:cNvSpPr>
          <p:nvPr>
            <p:ph type="title"/>
          </p:nvPr>
        </p:nvSpPr>
        <p:spPr/>
        <p:txBody>
          <a:bodyPr/>
          <a:lstStyle/>
          <a:p>
            <a:pPr algn="ctr"/>
            <a:r>
              <a:rPr lang="en-US" dirty="0"/>
              <a:t>Diagnostics through antibodies’ detection</a:t>
            </a:r>
            <a:endParaRPr lang="en-KE" dirty="0"/>
          </a:p>
        </p:txBody>
      </p:sp>
      <p:sp>
        <p:nvSpPr>
          <p:cNvPr id="3" name="Content Placeholder 2">
            <a:extLst>
              <a:ext uri="{FF2B5EF4-FFF2-40B4-BE49-F238E27FC236}">
                <a16:creationId xmlns:a16="http://schemas.microsoft.com/office/drawing/2014/main" id="{57824BFC-8819-4C79-9A96-67D0656BC9CC}"/>
              </a:ext>
            </a:extLst>
          </p:cNvPr>
          <p:cNvSpPr>
            <a:spLocks noGrp="1"/>
          </p:cNvSpPr>
          <p:nvPr>
            <p:ph idx="1"/>
          </p:nvPr>
        </p:nvSpPr>
        <p:spPr>
          <a:xfrm>
            <a:off x="469274" y="2160588"/>
            <a:ext cx="8485155" cy="4697411"/>
          </a:xfrm>
        </p:spPr>
        <p:txBody>
          <a:bodyPr>
            <a:normAutofit fontScale="92500"/>
          </a:bodyPr>
          <a:lstStyle/>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When the other methods failed to yield sufficient results, there was adoption of antibodies detection. </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approach was applied in order to aid in the diagnosis of disease-causing virus which could not be successful using other methods. The method became problematic due to the fact that it was fully dependent on the detection of patient’s antibodies reacting with the viral antigen. </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CFR method was the commonly used which was originally used to detect syphilis. Additionally, this method required the use of animal’s antigens in addition to the use of human serum.  </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hint came through an American physician who was in pursuit of carrying out studies on genetic markers and their susceptibility in regard to various illnesses. </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physician had gathered samples of serum from worldwide ethnic sources. Blumberg applied an immunological approach and was able to infer many concepts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Felman</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2020).  </a:t>
            </a:r>
            <a:endParaRPr lang="en-KE"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6655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AACB4-0937-46F9-BA4F-A1DB5E736A8C}"/>
              </a:ext>
            </a:extLst>
          </p:cNvPr>
          <p:cNvSpPr>
            <a:spLocks noGrp="1"/>
          </p:cNvSpPr>
          <p:nvPr>
            <p:ph type="title"/>
          </p:nvPr>
        </p:nvSpPr>
        <p:spPr/>
        <p:txBody>
          <a:bodyPr/>
          <a:lstStyle/>
          <a:p>
            <a:pPr algn="ctr"/>
            <a:r>
              <a:rPr lang="en-US" dirty="0"/>
              <a:t>Hepatitis Viral Discovery </a:t>
            </a:r>
            <a:endParaRPr lang="en-KE" dirty="0"/>
          </a:p>
        </p:txBody>
      </p:sp>
      <p:sp>
        <p:nvSpPr>
          <p:cNvPr id="3" name="Content Placeholder 2">
            <a:extLst>
              <a:ext uri="{FF2B5EF4-FFF2-40B4-BE49-F238E27FC236}">
                <a16:creationId xmlns:a16="http://schemas.microsoft.com/office/drawing/2014/main" id="{F8A1FDA3-CB76-427D-AF41-E6FC47B4C7EB}"/>
              </a:ext>
            </a:extLst>
          </p:cNvPr>
          <p:cNvSpPr>
            <a:spLocks noGrp="1"/>
          </p:cNvSpPr>
          <p:nvPr>
            <p:ph idx="1"/>
          </p:nvPr>
        </p:nvSpPr>
        <p:spPr>
          <a:xfrm>
            <a:off x="490654" y="2160589"/>
            <a:ext cx="8486078" cy="4697411"/>
          </a:xfrm>
        </p:spPr>
        <p:txBody>
          <a:bodyPr/>
          <a:lstStyle/>
          <a:p>
            <a:r>
              <a:rPr lang="en-US" sz="2400" dirty="0">
                <a:latin typeface="Times New Roman" panose="02020603050405020304" pitchFamily="18" charset="0"/>
                <a:cs typeface="Times New Roman" panose="02020603050405020304" pitchFamily="18" charset="0"/>
              </a:rPr>
              <a:t>Discovered in 1965. </a:t>
            </a:r>
          </a:p>
          <a:p>
            <a:r>
              <a:rPr lang="en-US" sz="2400" dirty="0">
                <a:latin typeface="Times New Roman" panose="02020603050405020304" pitchFamily="18" charset="0"/>
                <a:cs typeface="Times New Roman" panose="02020603050405020304" pitchFamily="18" charset="0"/>
              </a:rPr>
              <a:t>Dr Blumberg is the pone who discovered it in his study of hemophilia.</a:t>
            </a:r>
          </a:p>
          <a:p>
            <a:r>
              <a:rPr lang="en-US" sz="2400" dirty="0">
                <a:latin typeface="Times New Roman" panose="02020603050405020304" pitchFamily="18" charset="0"/>
                <a:cs typeface="Times New Roman" panose="02020603050405020304" pitchFamily="18" charset="0"/>
              </a:rPr>
              <a:t>The discovery was from two patients who had antibodies reacting against body antigens.</a:t>
            </a:r>
          </a:p>
          <a:p>
            <a:r>
              <a:rPr lang="en-US" sz="2400" dirty="0">
                <a:latin typeface="Times New Roman" panose="02020603050405020304" pitchFamily="18" charset="0"/>
                <a:cs typeface="Times New Roman" panose="02020603050405020304" pitchFamily="18" charset="0"/>
              </a:rPr>
              <a:t>Afterwards the antibodies were found to be in patients with a certain blood serum. </a:t>
            </a:r>
          </a:p>
          <a:p>
            <a:r>
              <a:rPr lang="en-US" sz="2400" dirty="0">
                <a:latin typeface="Times New Roman" panose="02020603050405020304" pitchFamily="18" charset="0"/>
                <a:cs typeface="Times New Roman" panose="02020603050405020304" pitchFamily="18" charset="0"/>
              </a:rPr>
              <a:t>Finally the antibody was realized to be Hepatitis B.</a:t>
            </a:r>
          </a:p>
          <a:p>
            <a:r>
              <a:rPr lang="en-US" sz="2400" dirty="0">
                <a:latin typeface="Times New Roman" panose="02020603050405020304" pitchFamily="18" charset="0"/>
                <a:cs typeface="Times New Roman" panose="02020603050405020304" pitchFamily="18" charset="0"/>
              </a:rPr>
              <a:t>In that regard, Dr Blumberg was awarded a Nobel Peace Prize. </a:t>
            </a: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3078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ECF0C-B12F-4CD2-A28B-B2FE29B48EE4}"/>
              </a:ext>
            </a:extLst>
          </p:cNvPr>
          <p:cNvSpPr>
            <a:spLocks noGrp="1"/>
          </p:cNvSpPr>
          <p:nvPr>
            <p:ph type="title"/>
          </p:nvPr>
        </p:nvSpPr>
        <p:spPr/>
        <p:txBody>
          <a:bodyPr/>
          <a:lstStyle/>
          <a:p>
            <a:pPr algn="ctr"/>
            <a:r>
              <a:rPr lang="en-US" dirty="0"/>
              <a:t>Hepatitis B Signs and Symptoms</a:t>
            </a:r>
            <a:endParaRPr lang="en-KE" dirty="0"/>
          </a:p>
        </p:txBody>
      </p:sp>
      <p:sp>
        <p:nvSpPr>
          <p:cNvPr id="3" name="Content Placeholder 2">
            <a:extLst>
              <a:ext uri="{FF2B5EF4-FFF2-40B4-BE49-F238E27FC236}">
                <a16:creationId xmlns:a16="http://schemas.microsoft.com/office/drawing/2014/main" id="{DFA8733C-91B5-4F20-97AD-F9FED9E69CA9}"/>
              </a:ext>
            </a:extLst>
          </p:cNvPr>
          <p:cNvSpPr>
            <a:spLocks noGrp="1"/>
          </p:cNvSpPr>
          <p:nvPr>
            <p:ph idx="1"/>
          </p:nvPr>
        </p:nvSpPr>
        <p:spPr>
          <a:xfrm>
            <a:off x="501806" y="2160589"/>
            <a:ext cx="8452624" cy="4697411"/>
          </a:xfrm>
        </p:spPr>
        <p:txBody>
          <a:bodyPr>
            <a:normAutofit fontScale="92500" lnSpcReduction="20000"/>
          </a:bodyPr>
          <a:lstStyle/>
          <a:p>
            <a:pPr algn="l"/>
            <a:r>
              <a:rPr lang="en-US" sz="1900" b="0" i="0" dirty="0">
                <a:solidFill>
                  <a:srgbClr val="111111"/>
                </a:solidFill>
                <a:effectLst/>
                <a:latin typeface="Times New Roman" panose="02020603050405020304" pitchFamily="18" charset="0"/>
                <a:cs typeface="Times New Roman" panose="02020603050405020304" pitchFamily="18" charset="0"/>
              </a:rPr>
              <a:t>The symptoms vary from one person to another varying from mild cases to severe cases. </a:t>
            </a:r>
          </a:p>
          <a:p>
            <a:pPr algn="l"/>
            <a:r>
              <a:rPr lang="en-US" sz="1900" b="0" i="0" dirty="0">
                <a:solidFill>
                  <a:srgbClr val="111111"/>
                </a:solidFill>
                <a:effectLst/>
                <a:latin typeface="Times New Roman" panose="02020603050405020304" pitchFamily="18" charset="0"/>
                <a:cs typeface="Times New Roman" panose="02020603050405020304" pitchFamily="18" charset="0"/>
              </a:rPr>
              <a:t>The signs and symptoms occurs between one and four months of the infection. </a:t>
            </a:r>
          </a:p>
          <a:p>
            <a:pPr algn="l"/>
            <a:r>
              <a:rPr lang="en-US" sz="1900" dirty="0">
                <a:solidFill>
                  <a:srgbClr val="111111"/>
                </a:solidFill>
                <a:latin typeface="Times New Roman" panose="02020603050405020304" pitchFamily="18" charset="0"/>
                <a:cs typeface="Times New Roman" panose="02020603050405020304" pitchFamily="18" charset="0"/>
              </a:rPr>
              <a:t>The signs can however been observed two weeks after the infection.</a:t>
            </a:r>
          </a:p>
          <a:p>
            <a:pPr algn="l"/>
            <a:r>
              <a:rPr lang="en-US" sz="1900" b="0" i="0" dirty="0">
                <a:solidFill>
                  <a:srgbClr val="111111"/>
                </a:solidFill>
                <a:effectLst/>
                <a:latin typeface="Times New Roman" panose="02020603050405020304" pitchFamily="18" charset="0"/>
                <a:cs typeface="Times New Roman" panose="02020603050405020304" pitchFamily="18" charset="0"/>
              </a:rPr>
              <a:t>In other cases such as the children, the symptoms are negligible or absent. </a:t>
            </a:r>
          </a:p>
          <a:p>
            <a:pPr algn="l"/>
            <a:r>
              <a:rPr lang="en-US" sz="1900" b="0" i="0" dirty="0">
                <a:solidFill>
                  <a:srgbClr val="111111"/>
                </a:solidFill>
                <a:effectLst/>
                <a:latin typeface="Times New Roman" panose="02020603050405020304" pitchFamily="18" charset="0"/>
                <a:cs typeface="Times New Roman" panose="02020603050405020304" pitchFamily="18" charset="0"/>
              </a:rPr>
              <a:t>The symptoms include but limited to:</a:t>
            </a:r>
          </a:p>
          <a:p>
            <a:pPr algn="l"/>
            <a:r>
              <a:rPr lang="en-US" sz="1900" b="0" i="0" dirty="0">
                <a:solidFill>
                  <a:srgbClr val="111111"/>
                </a:solidFill>
                <a:effectLst/>
                <a:latin typeface="Times New Roman" panose="02020603050405020304" pitchFamily="18" charset="0"/>
                <a:cs typeface="Times New Roman" panose="02020603050405020304" pitchFamily="18" charset="0"/>
              </a:rPr>
              <a:t>Dark urine</a:t>
            </a:r>
          </a:p>
          <a:p>
            <a:r>
              <a:rPr lang="en-US" sz="1900" b="0" i="0" dirty="0">
                <a:solidFill>
                  <a:srgbClr val="111111"/>
                </a:solidFill>
                <a:effectLst/>
                <a:latin typeface="Times New Roman" panose="02020603050405020304" pitchFamily="18" charset="0"/>
                <a:cs typeface="Times New Roman" panose="02020603050405020304" pitchFamily="18" charset="0"/>
              </a:rPr>
              <a:t>Fever</a:t>
            </a:r>
          </a:p>
          <a:p>
            <a:r>
              <a:rPr lang="en-US" sz="1900" b="0" i="0" dirty="0">
                <a:solidFill>
                  <a:srgbClr val="111111"/>
                </a:solidFill>
                <a:effectLst/>
                <a:latin typeface="Times New Roman" panose="02020603050405020304" pitchFamily="18" charset="0"/>
                <a:cs typeface="Times New Roman" panose="02020603050405020304" pitchFamily="18" charset="0"/>
              </a:rPr>
              <a:t>Loss of appetite</a:t>
            </a:r>
          </a:p>
          <a:p>
            <a:pPr algn="l"/>
            <a:r>
              <a:rPr lang="en-US" sz="1900" b="0" i="0" dirty="0">
                <a:solidFill>
                  <a:srgbClr val="111111"/>
                </a:solidFill>
                <a:effectLst/>
                <a:latin typeface="Times New Roman" panose="02020603050405020304" pitchFamily="18" charset="0"/>
                <a:cs typeface="Times New Roman" panose="02020603050405020304" pitchFamily="18" charset="0"/>
              </a:rPr>
              <a:t>Abdominal pain</a:t>
            </a:r>
          </a:p>
          <a:p>
            <a:pPr algn="l"/>
            <a:r>
              <a:rPr lang="en-US" sz="1900" b="0" i="0" dirty="0">
                <a:solidFill>
                  <a:srgbClr val="111111"/>
                </a:solidFill>
                <a:effectLst/>
                <a:latin typeface="Times New Roman" panose="02020603050405020304" pitchFamily="18" charset="0"/>
                <a:cs typeface="Times New Roman" panose="02020603050405020304" pitchFamily="18" charset="0"/>
              </a:rPr>
              <a:t>Joint pain</a:t>
            </a:r>
          </a:p>
          <a:p>
            <a:pPr algn="l"/>
            <a:r>
              <a:rPr lang="en-US" sz="1900" b="0" i="0" dirty="0">
                <a:solidFill>
                  <a:srgbClr val="111111"/>
                </a:solidFill>
                <a:effectLst/>
                <a:latin typeface="Times New Roman" panose="02020603050405020304" pitchFamily="18" charset="0"/>
                <a:cs typeface="Times New Roman" panose="02020603050405020304" pitchFamily="18" charset="0"/>
              </a:rPr>
              <a:t>Weakness and fatigue</a:t>
            </a:r>
          </a:p>
          <a:p>
            <a:pPr algn="l"/>
            <a:r>
              <a:rPr lang="en-US" sz="1900" b="0" i="0" dirty="0">
                <a:solidFill>
                  <a:srgbClr val="111111"/>
                </a:solidFill>
                <a:effectLst/>
                <a:latin typeface="Times New Roman" panose="02020603050405020304" pitchFamily="18" charset="0"/>
                <a:cs typeface="Times New Roman" panose="02020603050405020304" pitchFamily="18" charset="0"/>
              </a:rPr>
              <a:t>Nausea and vomiting</a:t>
            </a:r>
          </a:p>
          <a:p>
            <a:pPr algn="l"/>
            <a:r>
              <a:rPr lang="en-US" sz="1900" dirty="0">
                <a:solidFill>
                  <a:srgbClr val="111111"/>
                </a:solidFill>
                <a:latin typeface="Times New Roman" panose="02020603050405020304" pitchFamily="18" charset="0"/>
                <a:cs typeface="Times New Roman" panose="02020603050405020304" pitchFamily="18" charset="0"/>
              </a:rPr>
              <a:t>Ja</a:t>
            </a:r>
            <a:r>
              <a:rPr lang="en-US" sz="1900" b="0" i="0" dirty="0">
                <a:solidFill>
                  <a:srgbClr val="111111"/>
                </a:solidFill>
                <a:effectLst/>
                <a:latin typeface="Times New Roman" panose="02020603050405020304" pitchFamily="18" charset="0"/>
                <a:cs typeface="Times New Roman" panose="02020603050405020304" pitchFamily="18" charset="0"/>
              </a:rPr>
              <a:t>undice</a:t>
            </a:r>
          </a:p>
          <a:p>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7810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710BB-FC56-4B10-BD75-10C6011B7004}"/>
              </a:ext>
            </a:extLst>
          </p:cNvPr>
          <p:cNvSpPr>
            <a:spLocks noGrp="1"/>
          </p:cNvSpPr>
          <p:nvPr>
            <p:ph type="title"/>
          </p:nvPr>
        </p:nvSpPr>
        <p:spPr/>
        <p:txBody>
          <a:bodyPr/>
          <a:lstStyle/>
          <a:p>
            <a:pPr algn="ctr"/>
            <a:r>
              <a:rPr lang="en-US" dirty="0"/>
              <a:t>Jaundice</a:t>
            </a:r>
            <a:endParaRPr lang="en-KE" dirty="0"/>
          </a:p>
        </p:txBody>
      </p:sp>
      <p:pic>
        <p:nvPicPr>
          <p:cNvPr id="6" name="Picture Placeholder 5">
            <a:extLst>
              <a:ext uri="{FF2B5EF4-FFF2-40B4-BE49-F238E27FC236}">
                <a16:creationId xmlns:a16="http://schemas.microsoft.com/office/drawing/2014/main" id="{2B0A3092-5947-4920-907A-7E62BB7150AC}"/>
              </a:ext>
            </a:extLst>
          </p:cNvPr>
          <p:cNvPicPr>
            <a:picLocks noGrp="1" noChangeAspect="1"/>
          </p:cNvPicPr>
          <p:nvPr>
            <p:ph type="pic" idx="1"/>
          </p:nvPr>
        </p:nvPicPr>
        <p:blipFill>
          <a:blip r:embed="rId2"/>
          <a:srcRect t="17119" b="17119"/>
          <a:stretch>
            <a:fillRect/>
          </a:stretch>
        </p:blipFill>
        <p:spPr/>
      </p:pic>
      <p:sp>
        <p:nvSpPr>
          <p:cNvPr id="4" name="Text Placeholder 3">
            <a:extLst>
              <a:ext uri="{FF2B5EF4-FFF2-40B4-BE49-F238E27FC236}">
                <a16:creationId xmlns:a16="http://schemas.microsoft.com/office/drawing/2014/main" id="{CB776268-571B-405D-AD39-E3282B718730}"/>
              </a:ext>
            </a:extLst>
          </p:cNvPr>
          <p:cNvSpPr>
            <a:spLocks noGrp="1"/>
          </p:cNvSpPr>
          <p:nvPr>
            <p:ph type="body" sz="half" idx="2"/>
          </p:nvPr>
        </p:nvSpPr>
        <p:spPr/>
        <p:txBody>
          <a:bodyPr>
            <a:normAutofit/>
          </a:bodyPr>
          <a:lstStyle/>
          <a:p>
            <a:pPr algn="ctr"/>
            <a:r>
              <a:rPr lang="en-US" sz="2400" dirty="0"/>
              <a:t>Jaundice is among the symptoms of viral hepatitis</a:t>
            </a:r>
            <a:endParaRPr lang="en-KE" sz="2400" dirty="0"/>
          </a:p>
        </p:txBody>
      </p:sp>
    </p:spTree>
    <p:extLst>
      <p:ext uri="{BB962C8B-B14F-4D97-AF65-F5344CB8AC3E}">
        <p14:creationId xmlns:p14="http://schemas.microsoft.com/office/powerpoint/2010/main" val="376291455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930</TotalTime>
  <Words>2534</Words>
  <Application>Microsoft Office PowerPoint</Application>
  <PresentationFormat>Widescreen</PresentationFormat>
  <Paragraphs>190</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Helvetica</vt:lpstr>
      <vt:lpstr>Times New Roman</vt:lpstr>
      <vt:lpstr>Trebuchet MS</vt:lpstr>
      <vt:lpstr>Wingdings 3</vt:lpstr>
      <vt:lpstr>Facet</vt:lpstr>
      <vt:lpstr>Viral hepatitis and Hepatitis C</vt:lpstr>
      <vt:lpstr>Viral Hepatitis virus</vt:lpstr>
      <vt:lpstr>Introduction</vt:lpstr>
      <vt:lpstr>Historical background</vt:lpstr>
      <vt:lpstr>Dr Blumberg</vt:lpstr>
      <vt:lpstr>Diagnostics through antibodies’ detection</vt:lpstr>
      <vt:lpstr>Hepatitis Viral Discovery </vt:lpstr>
      <vt:lpstr>Hepatitis B Signs and Symptoms</vt:lpstr>
      <vt:lpstr>Jaundice</vt:lpstr>
      <vt:lpstr>Causes of Hepatitis B</vt:lpstr>
      <vt:lpstr>Acute and Chronic Conditions</vt:lpstr>
      <vt:lpstr>Acute and Chronic Viral Hepatitis</vt:lpstr>
      <vt:lpstr>Major Complications from Hepatitis B </vt:lpstr>
      <vt:lpstr>Liver Cirrhosis</vt:lpstr>
      <vt:lpstr>Vaccination of Hepatitis B</vt:lpstr>
      <vt:lpstr>Vaccination</vt:lpstr>
      <vt:lpstr>HBV Vaccine</vt:lpstr>
      <vt:lpstr>Preventive Measures</vt:lpstr>
      <vt:lpstr>Diagnosis of HBV</vt:lpstr>
      <vt:lpstr>Liver Biopsy</vt:lpstr>
      <vt:lpstr>Liver Ultrasound</vt:lpstr>
      <vt:lpstr>Screening of HBV</vt:lpstr>
      <vt:lpstr>Hepatitis C</vt:lpstr>
      <vt:lpstr>Discovery Process of HCV</vt:lpstr>
      <vt:lpstr>Hepatitis C Virus (HCV)</vt:lpstr>
      <vt:lpstr>Signs and Symptoms of Hepatitis C </vt:lpstr>
      <vt:lpstr>Treatment Practices</vt:lpstr>
      <vt:lpstr>Risk Factors</vt:lpstr>
      <vt:lpstr>Preventive Measures</vt:lpstr>
      <vt:lpstr>Vaccination</vt:lpstr>
      <vt:lpstr>Conclusion</vt:lpstr>
      <vt:lpstr> 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CHEGE</dc:creator>
  <cp:lastModifiedBy>CHEGE</cp:lastModifiedBy>
  <cp:revision>131</cp:revision>
  <dcterms:created xsi:type="dcterms:W3CDTF">2021-03-10T19:01:20Z</dcterms:created>
  <dcterms:modified xsi:type="dcterms:W3CDTF">2021-03-11T10:32:13Z</dcterms:modified>
</cp:coreProperties>
</file>